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1.jpeg" ContentType="image/jpeg"/>
  <Override PartName="/ppt/notesSlides/notesSlide3.xml" ContentType="application/vnd.openxmlformats-officedocument.presentationml.notesSlide+xml"/>
  <Override PartName="/ppt/media/image2.jpeg" ContentType="image/jpeg"/>
  <Override PartName="/ppt/notesSlides/notesSlide4.xml" ContentType="application/vnd.openxmlformats-officedocument.presentationml.notesSlide+xml"/>
  <Override PartName="/ppt/media/image3.jpeg" ContentType="image/jpeg"/>
  <Override PartName="/ppt/notesSlides/notesSlide5.xml" ContentType="application/vnd.openxmlformats-officedocument.presentationml.notesSlide+xml"/>
  <Override PartName="/ppt/media/image4.jpeg" ContentType="image/jpeg"/>
  <Override PartName="/ppt/notesSlides/notesSlide6.xml" ContentType="application/vnd.openxmlformats-officedocument.presentationml.notesSlide+xml"/>
  <Override PartName="/ppt/media/image5.jpeg" ContentType="image/jpeg"/>
  <Override PartName="/ppt/notesSlides/notesSlide7.xml" ContentType="application/vnd.openxmlformats-officedocument.presentationml.notesSlide+xml"/>
  <Override PartName="/ppt/media/image6.jpeg" ContentType="image/jpeg"/>
  <Override PartName="/ppt/notesSlides/notesSlide8.xml" ContentType="application/vnd.openxmlformats-officedocument.presentationml.notesSlide+xml"/>
  <Override PartName="/ppt/media/image7.jpeg" ContentType="image/jpeg"/>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image8.jpeg" ContentType="image/jpeg"/>
  <Override PartName="/ppt/notesSlides/notesSlide11.xml" ContentType="application/vnd.openxmlformats-officedocument.presentationml.notesSlide+xml"/>
  <Override PartName="/ppt/media/image9.jpeg" ContentType="image/jpeg"/>
  <Override PartName="/ppt/notesSlides/notesSlide12.xml" ContentType="application/vnd.openxmlformats-officedocument.presentationml.notesSlide+xml"/>
  <Override PartName="/ppt/media/image10.jpeg" ContentType="image/jpeg"/>
  <Override PartName="/ppt/notesSlides/notesSlide13.xml" ContentType="application/vnd.openxmlformats-officedocument.presentationml.notesSlide+xml"/>
  <Override PartName="/ppt/media/image11.jpeg" ContentType="image/jpeg"/>
  <Override PartName="/ppt/notesSlides/notesSlide14.xml" ContentType="application/vnd.openxmlformats-officedocument.presentationml.notesSlid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24384000" cy="13716000"/>
  <p:notesSz cx="6858000" cy="9144000"/>
  <p:defaultTextStyle>
    <a:lvl1pPr algn="ctr" defTabSz="825500">
      <a:defRPr sz="5000">
        <a:latin typeface="Arial"/>
        <a:ea typeface="Arial"/>
        <a:cs typeface="Arial"/>
        <a:sym typeface="Arial"/>
      </a:defRPr>
    </a:lvl1pPr>
    <a:lvl2pPr algn="ctr" defTabSz="825500">
      <a:defRPr sz="5000">
        <a:latin typeface="Arial"/>
        <a:ea typeface="Arial"/>
        <a:cs typeface="Arial"/>
        <a:sym typeface="Arial"/>
      </a:defRPr>
    </a:lvl2pPr>
    <a:lvl3pPr algn="ctr" defTabSz="825500">
      <a:defRPr sz="5000">
        <a:latin typeface="Arial"/>
        <a:ea typeface="Arial"/>
        <a:cs typeface="Arial"/>
        <a:sym typeface="Arial"/>
      </a:defRPr>
    </a:lvl3pPr>
    <a:lvl4pPr algn="ctr" defTabSz="825500">
      <a:defRPr sz="5000">
        <a:latin typeface="Arial"/>
        <a:ea typeface="Arial"/>
        <a:cs typeface="Arial"/>
        <a:sym typeface="Arial"/>
      </a:defRPr>
    </a:lvl4pPr>
    <a:lvl5pPr algn="ctr" defTabSz="825500">
      <a:defRPr sz="5000">
        <a:latin typeface="Arial"/>
        <a:ea typeface="Arial"/>
        <a:cs typeface="Arial"/>
        <a:sym typeface="Arial"/>
      </a:defRPr>
    </a:lvl5pPr>
    <a:lvl6pPr algn="ctr" defTabSz="825500">
      <a:defRPr sz="5000">
        <a:latin typeface="Arial"/>
        <a:ea typeface="Arial"/>
        <a:cs typeface="Arial"/>
        <a:sym typeface="Arial"/>
      </a:defRPr>
    </a:lvl6pPr>
    <a:lvl7pPr algn="ctr" defTabSz="825500">
      <a:defRPr sz="5000">
        <a:latin typeface="Arial"/>
        <a:ea typeface="Arial"/>
        <a:cs typeface="Arial"/>
        <a:sym typeface="Arial"/>
      </a:defRPr>
    </a:lvl7pPr>
    <a:lvl8pPr algn="ctr" defTabSz="825500">
      <a:defRPr sz="5000">
        <a:latin typeface="Arial"/>
        <a:ea typeface="Arial"/>
        <a:cs typeface="Arial"/>
        <a:sym typeface="Arial"/>
      </a:defRPr>
    </a:lvl8pPr>
    <a:lvl9pPr algn="ctr" defTabSz="825500">
      <a:defRPr sz="5000">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n" i="on">
        <a:font>
          <a:latin typeface="Arial"/>
          <a:ea typeface="Arial"/>
          <a:cs typeface="Arial"/>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FD7E7"/>
          </a:solidFill>
        </a:fill>
      </a:tcStyle>
    </a:wholeTbl>
    <a:band2H>
      <a:tcTxStyle b="def" i="def"/>
      <a:tcStyle>
        <a:tcBdr/>
        <a:fill>
          <a:solidFill>
            <a:srgbClr val="E8ECF4"/>
          </a:solidFill>
        </a:fill>
      </a:tcStyle>
    </a:band2H>
    <a:firstCol>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firstCol>
    <a:la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lastRow>
    <a:fir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firstRow>
  </a:tblStyle>
  <a:tblStyle styleId="{C7B018BB-80A7-4F77-B60F-C8B233D01FF8}" styleName="">
    <a:tblBg/>
    <a:wholeTbl>
      <a:tcTxStyle b="on" i="on">
        <a:font>
          <a:latin typeface="Arial"/>
          <a:ea typeface="Arial"/>
          <a:cs typeface="Arial"/>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EE7D0"/>
          </a:solidFill>
        </a:fill>
      </a:tcStyle>
    </a:wholeTbl>
    <a:band2H>
      <a:tcTxStyle b="def" i="def"/>
      <a:tcStyle>
        <a:tcBdr/>
        <a:fill>
          <a:solidFill>
            <a:srgbClr val="EFF3E9"/>
          </a:solidFill>
        </a:fill>
      </a:tcStyle>
    </a:band2H>
    <a:firstCol>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firstCol>
    <a:la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lastRow>
    <a:fir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firstRow>
  </a:tblStyle>
  <a:tblStyle styleId="{EEE7283C-3CF3-47DC-8721-378D4A62B228}" styleName="">
    <a:tblBg/>
    <a:wholeTbl>
      <a:tcTxStyle b="on" i="on">
        <a:font>
          <a:latin typeface="Arial"/>
          <a:ea typeface="Arial"/>
          <a:cs typeface="Arial"/>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CDCCE"/>
          </a:solidFill>
        </a:fill>
      </a:tcStyle>
    </a:wholeTbl>
    <a:band2H>
      <a:tcTxStyle b="def" i="def"/>
      <a:tcStyle>
        <a:tcBdr/>
        <a:fill>
          <a:solidFill>
            <a:srgbClr val="FDEEE8"/>
          </a:solidFill>
        </a:fill>
      </a:tcStyle>
    </a:band2H>
    <a:firstCol>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firstCol>
    <a:la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lastRow>
    <a:fir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firstRow>
  </a:tblStyle>
  <a:tblStyle styleId="{CF821DB8-F4EB-4A41-A1BA-3FCAFE7338EE}" styleName="">
    <a:tblBg/>
    <a:wholeTbl>
      <a:tcTxStyle b="on" i="on">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n">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F81BD"/>
          </a:solidFill>
        </a:fill>
      </a:tcStyle>
    </a:firstCol>
    <a:lastRow>
      <a:tcTxStyle b="on" i="on">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4F81BD"/>
          </a:solidFill>
        </a:fill>
      </a:tcStyle>
    </a:firstRow>
  </a:tblStyle>
  <a:tblStyle styleId="{33BA23B1-9221-436E-865A-0063620EA4FD}" styleName="">
    <a:tblBg/>
    <a:wholeTbl>
      <a:tcTxStyle b="on" i="on">
        <a:font>
          <a:latin typeface="Arial"/>
          <a:ea typeface="Arial"/>
          <a:cs typeface="Arial"/>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b="def" i="def"/>
      <a:tcStyle>
        <a:tcBdr/>
        <a:fill>
          <a:solidFill>
            <a:srgbClr val="E6E6E6"/>
          </a:solidFill>
        </a:fill>
      </a:tcStyle>
    </a:band2H>
    <a:firstCol>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2708684C-4D16-4618-839F-0558EEFCDFE6}" styleName="">
    <a:tblBg/>
    <a:wholeTbl>
      <a:tcTxStyle b="on" i="on">
        <a:font>
          <a:latin typeface="Arial"/>
          <a:ea typeface="Arial"/>
          <a:cs typeface="Arial"/>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b="def" i="def"/>
      <a:tcStyle>
        <a:tcBdr/>
        <a:fill>
          <a:solidFill>
            <a:srgbClr val="FFFFFF"/>
          </a:solidFill>
        </a:fill>
      </a:tcStyle>
    </a:band2H>
    <a:firstCol>
      <a:tcTxStyle b="on" i="on">
        <a:font>
          <a:latin typeface="Arial"/>
          <a:ea typeface="Arial"/>
          <a:cs typeface="Arial"/>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
          <a:latin typeface="Arial"/>
          <a:ea typeface="Arial"/>
          <a:cs typeface="Arial"/>
        </a:font>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
          <a:latin typeface="Arial"/>
          <a:ea typeface="Arial"/>
          <a:cs typeface="Arial"/>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hape 49"/>
          <p:cNvSpPr/>
          <p:nvPr>
            <p:ph type="sldImg"/>
          </p:nvPr>
        </p:nvSpPr>
        <p:spPr>
          <a:xfrm>
            <a:off x="1143000" y="685800"/>
            <a:ext cx="4572000" cy="3429000"/>
          </a:xfrm>
          <a:prstGeom prst="rect">
            <a:avLst/>
          </a:prstGeom>
        </p:spPr>
        <p:txBody>
          <a:bodyPr/>
          <a:lstStyle/>
          <a:p>
            <a:pPr lvl="0"/>
          </a:p>
        </p:txBody>
      </p:sp>
      <p:sp>
        <p:nvSpPr>
          <p:cNvPr id="50" name="Shape 50"/>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lnSpc>
        <a:spcPct val="117999"/>
      </a:lnSpc>
      <a:defRPr sz="2200">
        <a:latin typeface="+mn-lt"/>
        <a:ea typeface="+mn-ea"/>
        <a:cs typeface="+mn-cs"/>
        <a:sym typeface="Helvetica Neue"/>
      </a:defRPr>
    </a:lvl1pPr>
    <a:lvl2pPr indent="228600" defTabSz="457200">
      <a:lnSpc>
        <a:spcPct val="117999"/>
      </a:lnSpc>
      <a:defRPr sz="2200">
        <a:latin typeface="+mn-lt"/>
        <a:ea typeface="+mn-ea"/>
        <a:cs typeface="+mn-cs"/>
        <a:sym typeface="Helvetica Neue"/>
      </a:defRPr>
    </a:lvl2pPr>
    <a:lvl3pPr indent="457200" defTabSz="457200">
      <a:lnSpc>
        <a:spcPct val="117999"/>
      </a:lnSpc>
      <a:defRPr sz="2200">
        <a:latin typeface="+mn-lt"/>
        <a:ea typeface="+mn-ea"/>
        <a:cs typeface="+mn-cs"/>
        <a:sym typeface="Helvetica Neue"/>
      </a:defRPr>
    </a:lvl3pPr>
    <a:lvl4pPr indent="685800" defTabSz="457200">
      <a:lnSpc>
        <a:spcPct val="117999"/>
      </a:lnSpc>
      <a:defRPr sz="2200">
        <a:latin typeface="+mn-lt"/>
        <a:ea typeface="+mn-ea"/>
        <a:cs typeface="+mn-cs"/>
        <a:sym typeface="Helvetica Neue"/>
      </a:defRPr>
    </a:lvl4pPr>
    <a:lvl5pPr indent="914400" defTabSz="457200">
      <a:lnSpc>
        <a:spcPct val="117999"/>
      </a:lnSpc>
      <a:defRPr sz="2200">
        <a:latin typeface="+mn-lt"/>
        <a:ea typeface="+mn-ea"/>
        <a:cs typeface="+mn-cs"/>
        <a:sym typeface="Helvetica Neue"/>
      </a:defRPr>
    </a:lvl5pPr>
    <a:lvl6pPr indent="1143000" defTabSz="457200">
      <a:lnSpc>
        <a:spcPct val="117999"/>
      </a:lnSpc>
      <a:defRPr sz="2200">
        <a:latin typeface="+mn-lt"/>
        <a:ea typeface="+mn-ea"/>
        <a:cs typeface="+mn-cs"/>
        <a:sym typeface="Helvetica Neue"/>
      </a:defRPr>
    </a:lvl6pPr>
    <a:lvl7pPr indent="1371600" defTabSz="457200">
      <a:lnSpc>
        <a:spcPct val="117999"/>
      </a:lnSpc>
      <a:defRPr sz="2200">
        <a:latin typeface="+mn-lt"/>
        <a:ea typeface="+mn-ea"/>
        <a:cs typeface="+mn-cs"/>
        <a:sym typeface="Helvetica Neue"/>
      </a:defRPr>
    </a:lvl7pPr>
    <a:lvl8pPr indent="1600200" defTabSz="457200">
      <a:lnSpc>
        <a:spcPct val="117999"/>
      </a:lnSpc>
      <a:defRPr sz="2200">
        <a:latin typeface="+mn-lt"/>
        <a:ea typeface="+mn-ea"/>
        <a:cs typeface="+mn-cs"/>
        <a:sym typeface="Helvetica Neue"/>
      </a:defRPr>
    </a:lvl8pPr>
    <a:lvl9pPr indent="1828800" defTabSz="457200">
      <a:lnSpc>
        <a:spcPct val="117999"/>
      </a:lnSpc>
      <a:defRPr sz="2200">
        <a:latin typeface="+mn-lt"/>
        <a:ea typeface="+mn-ea"/>
        <a:cs typeface="+mn-cs"/>
        <a:sym typeface="Helvetica Neue"/>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standalone="yes"?><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standalone="yes"?><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standalone="yes"?><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9.xml.rels><?xml version="1.0" encoding="UTF-8" standalone="yes"?><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0.xml.rels><?xml version="1.0" encoding="UTF-8" standalone="yes"?><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1.xml.rels><?xml version="1.0" encoding="UTF-8" standalone="yes"?><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2.xml.rels><?xml version="1.0" encoding="UTF-8" standalone="yes"?><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3.xml.rels><?xml version="1.0" encoding="UTF-8" standalone="yes"?><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4.xml.rels><?xml version="1.0" encoding="UTF-8" standalone="yes"?><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1" name="Shape 61"/>
          <p:cNvSpPr/>
          <p:nvPr>
            <p:ph type="sldImg"/>
          </p:nvPr>
        </p:nvSpPr>
        <p:spPr>
          <a:prstGeom prst="rect">
            <a:avLst/>
          </a:prstGeom>
        </p:spPr>
        <p:txBody>
          <a:bodyPr/>
          <a:lstStyle/>
          <a:p>
            <a:pPr lvl="0"/>
          </a:p>
        </p:txBody>
      </p:sp>
      <p:sp>
        <p:nvSpPr>
          <p:cNvPr id="62" name="Shape 62"/>
          <p:cNvSpPr/>
          <p:nvPr>
            <p:ph type="body" sz="quarter" idx="1"/>
          </p:nvPr>
        </p:nvSpPr>
        <p:spPr>
          <a:prstGeom prst="rect">
            <a:avLst/>
          </a:prstGeom>
        </p:spPr>
        <p:txBody>
          <a:bodyPr/>
          <a:lstStyle/>
          <a:p>
            <a:pPr lvl="0">
              <a:lnSpc>
                <a:spcPct val="106199"/>
              </a:lnSpc>
              <a:buSzPct val="100000"/>
              <a:buFont typeface="Arial"/>
              <a:buChar char="•"/>
              <a:defRPr sz="1800"/>
            </a:pPr>
            <a:r>
              <a:rPr sz="1900"/>
              <a:t>New campaign to encourage tourism to Albania </a:t>
            </a:r>
            <a:endParaRPr sz="1900"/>
          </a:p>
          <a:p>
            <a:pPr lvl="0">
              <a:lnSpc>
                <a:spcPct val="106199"/>
              </a:lnSpc>
              <a:buSzPct val="100000"/>
              <a:buFont typeface="Arial"/>
              <a:buChar char="•"/>
              <a:defRPr sz="1800"/>
            </a:pPr>
            <a:r>
              <a:rPr sz="1900"/>
              <a:t>Also a national branding campaign</a:t>
            </a:r>
            <a:endParaRPr sz="1900"/>
          </a:p>
          <a:p>
            <a:pPr lvl="0">
              <a:lnSpc>
                <a:spcPct val="106199"/>
              </a:lnSpc>
              <a:buSzPct val="100000"/>
              <a:buFont typeface="Arial"/>
              <a:buChar char="•"/>
              <a:defRPr sz="1800"/>
            </a:pPr>
            <a:r>
              <a:rPr sz="1900"/>
              <a:t>Implemented by the National Tourism Agency and the Ministry of Tourism</a:t>
            </a:r>
            <a:endParaRPr sz="1900"/>
          </a:p>
          <a:p>
            <a:pPr lvl="0">
              <a:lnSpc>
                <a:spcPct val="106199"/>
              </a:lnSpc>
              <a:buSzPct val="100000"/>
              <a:buFont typeface="Arial"/>
              <a:buChar char="•"/>
              <a:defRPr sz="1800"/>
            </a:pPr>
            <a:r>
              <a:rPr sz="1900"/>
              <a:t>Tourism is becoming an important part of Albania’s economy </a:t>
            </a:r>
            <a:endParaRPr sz="1900"/>
          </a:p>
          <a:p>
            <a:pPr lvl="0">
              <a:lnSpc>
                <a:spcPct val="106199"/>
              </a:lnSpc>
              <a:buSzPct val="100000"/>
              <a:buFont typeface="Arial"/>
              <a:buChar char="•"/>
              <a:defRPr sz="1800"/>
            </a:pPr>
            <a:r>
              <a:rPr sz="1900"/>
              <a:t>Albanians feel that they are still striving to remove a communist stigma from their national reputation</a:t>
            </a:r>
            <a:endParaRPr sz="1900"/>
          </a:p>
          <a:p>
            <a:pPr lvl="0">
              <a:lnSpc>
                <a:spcPct val="106199"/>
              </a:lnSpc>
              <a:buSzPct val="100000"/>
              <a:buFont typeface="Arial"/>
              <a:buChar char="•"/>
              <a:defRPr sz="1800"/>
            </a:pPr>
            <a:r>
              <a:rPr sz="1900"/>
              <a:t>Albanians feel inferior to the rest of Europe</a:t>
            </a:r>
            <a:endParaRPr sz="1900"/>
          </a:p>
          <a:p>
            <a:pPr lvl="0">
              <a:lnSpc>
                <a:spcPct val="106199"/>
              </a:lnSpc>
              <a:buSzPct val="100000"/>
              <a:buFont typeface="Arial"/>
              <a:buChar char="•"/>
              <a:defRPr sz="1800"/>
            </a:pPr>
            <a:r>
              <a:rPr sz="1900"/>
              <a:t>Albanians need to reach an international audience as well. </a:t>
            </a:r>
            <a:endParaRPr sz="1900"/>
          </a:p>
          <a:p>
            <a:pPr lvl="0">
              <a:lnSpc>
                <a:spcPct val="106199"/>
              </a:lnSpc>
              <a:buSzPct val="100000"/>
              <a:buFont typeface="Arial"/>
              <a:buChar char="•"/>
              <a:defRPr sz="1800"/>
            </a:pPr>
            <a:r>
              <a:rPr sz="1900"/>
              <a:t>Albanians are working to become an official part of the EU</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8" name="Shape 68"/>
          <p:cNvSpPr/>
          <p:nvPr>
            <p:ph type="sldImg"/>
          </p:nvPr>
        </p:nvSpPr>
        <p:spPr>
          <a:prstGeom prst="rect">
            <a:avLst/>
          </a:prstGeom>
        </p:spPr>
        <p:txBody>
          <a:bodyPr/>
          <a:lstStyle/>
          <a:p>
            <a:pPr lvl="0"/>
          </a:p>
        </p:txBody>
      </p:sp>
      <p:sp>
        <p:nvSpPr>
          <p:cNvPr id="69" name="Shape 69"/>
          <p:cNvSpPr/>
          <p:nvPr>
            <p:ph type="body" sz="quarter" idx="1"/>
          </p:nvPr>
        </p:nvSpPr>
        <p:spPr>
          <a:prstGeom prst="rect">
            <a:avLst/>
          </a:prstGeom>
        </p:spPr>
        <p:txBody>
          <a:bodyPr/>
          <a:lstStyle/>
          <a:p>
            <a:pPr lvl="0">
              <a:lnSpc>
                <a:spcPct val="106199"/>
              </a:lnSpc>
              <a:buSzPct val="100000"/>
              <a:buFont typeface="Arial"/>
              <a:buChar char="•"/>
              <a:defRPr sz="1800"/>
            </a:pPr>
            <a:r>
              <a:rPr sz="2200"/>
              <a:t>Albania has suffered from occupation for the majority of its history. </a:t>
            </a:r>
            <a:endParaRPr sz="2200"/>
          </a:p>
          <a:p>
            <a:pPr lvl="0">
              <a:lnSpc>
                <a:spcPct val="106199"/>
              </a:lnSpc>
              <a:buSzPct val="100000"/>
              <a:buFont typeface="Arial"/>
              <a:buChar char="•"/>
              <a:defRPr sz="1800"/>
            </a:pPr>
            <a:r>
              <a:rPr sz="2200"/>
              <a:t>Invaded by the Ottoman Empire in 1922</a:t>
            </a:r>
            <a:endParaRPr sz="2200"/>
          </a:p>
          <a:p>
            <a:pPr lvl="0">
              <a:lnSpc>
                <a:spcPct val="106199"/>
              </a:lnSpc>
              <a:buSzPct val="100000"/>
              <a:buFont typeface="Arial"/>
              <a:buChar char="•"/>
              <a:defRPr sz="1800"/>
            </a:pPr>
            <a:r>
              <a:rPr sz="2200"/>
              <a:t>Invaded by Germany in 1939</a:t>
            </a:r>
            <a:endParaRPr sz="2200"/>
          </a:p>
          <a:p>
            <a:pPr lvl="0">
              <a:lnSpc>
                <a:spcPct val="106199"/>
              </a:lnSpc>
              <a:buSzPct val="100000"/>
              <a:buFont typeface="Arial"/>
              <a:buChar char="•"/>
              <a:defRPr sz="1800"/>
            </a:pPr>
            <a:r>
              <a:rPr sz="2200"/>
              <a:t>Under Soviet control post- WWII</a:t>
            </a:r>
            <a:endParaRPr sz="2200"/>
          </a:p>
          <a:p>
            <a:pPr lvl="0">
              <a:lnSpc>
                <a:spcPct val="106199"/>
              </a:lnSpc>
              <a:buSzPct val="100000"/>
              <a:buFont typeface="Arial"/>
              <a:buChar char="•"/>
              <a:defRPr sz="1800"/>
            </a:pPr>
            <a:r>
              <a:rPr sz="2200"/>
              <a:t>Achieved democracy in 1991 with first free election</a:t>
            </a:r>
            <a:endParaRPr sz="2200"/>
          </a:p>
          <a:p>
            <a:pPr lvl="0">
              <a:lnSpc>
                <a:spcPct val="106199"/>
              </a:lnSpc>
              <a:buSzPct val="100000"/>
              <a:buFont typeface="Arial"/>
              <a:buChar char="•"/>
              <a:defRPr sz="1800"/>
            </a:pPr>
            <a:r>
              <a:rPr sz="2200"/>
              <a:t>Albanians have embraced their democracy and have a solid diplomatic relationship with the United States. </a:t>
            </a:r>
            <a:endParaRPr sz="2200"/>
          </a:p>
          <a:p>
            <a:pPr lvl="0">
              <a:lnSpc>
                <a:spcPct val="106199"/>
              </a:lnSpc>
              <a:buSzPct val="100000"/>
              <a:buFont typeface="Arial"/>
              <a:buChar char="•"/>
              <a:defRPr sz="1800"/>
            </a:pPr>
            <a:r>
              <a:rPr sz="2200"/>
              <a:t>They have embraced a free market economy. </a:t>
            </a:r>
            <a:endParaRPr sz="2200"/>
          </a:p>
          <a:p>
            <a:pPr lvl="0">
              <a:lnSpc>
                <a:spcPct val="106199"/>
              </a:lnSpc>
              <a:buSzPct val="100000"/>
              <a:buFont typeface="Arial"/>
              <a:buChar char="•"/>
              <a:defRPr sz="1800"/>
            </a:pPr>
            <a:r>
              <a:rPr sz="2200"/>
              <a:t>During the history of the country, the economy was heavily influenced by agriculture. </a:t>
            </a:r>
            <a:endParaRPr sz="2200"/>
          </a:p>
          <a:p>
            <a:pPr lvl="0">
              <a:lnSpc>
                <a:spcPct val="106199"/>
              </a:lnSpc>
              <a:buSzPct val="100000"/>
              <a:buFont typeface="Arial"/>
              <a:buChar char="•"/>
              <a:defRPr sz="1800"/>
            </a:pPr>
            <a:r>
              <a:rPr sz="2200"/>
              <a:t>A shift has taken place focusing on the economy on the labor market. </a:t>
            </a:r>
            <a:endParaRPr sz="2200"/>
          </a:p>
          <a:p>
            <a:pPr lvl="0">
              <a:lnSpc>
                <a:spcPct val="106199"/>
              </a:lnSpc>
              <a:buSzPct val="100000"/>
              <a:buFont typeface="Arial"/>
              <a:buChar char="•"/>
              <a:defRPr sz="1800"/>
            </a:pPr>
            <a:r>
              <a:rPr sz="2200"/>
              <a:t>Currently in recovery since the Global Economic Crisis</a:t>
            </a:r>
            <a:endParaRPr sz="2200"/>
          </a:p>
          <a:p>
            <a:pPr lvl="0">
              <a:lnSpc>
                <a:spcPct val="106199"/>
              </a:lnSpc>
              <a:buSzPct val="100000"/>
              <a:buFont typeface="Arial"/>
              <a:buChar char="•"/>
              <a:defRPr sz="1800"/>
            </a:pPr>
            <a:r>
              <a:rPr sz="2200"/>
              <a:t>Working towards joining the EU</a:t>
            </a:r>
            <a:endParaRPr sz="2200"/>
          </a:p>
          <a:p>
            <a:pPr lvl="0">
              <a:lnSpc>
                <a:spcPct val="106199"/>
              </a:lnSpc>
              <a:buSzPct val="100000"/>
              <a:buFont typeface="Arial"/>
              <a:buChar char="•"/>
              <a:defRPr sz="1800"/>
            </a:pPr>
            <a:r>
              <a:rPr sz="2200"/>
              <a:t>Diverse community complete with cultural minorities including: Albanian Kosovars, Greeks, Macedonias, Montenegrin</a:t>
            </a:r>
            <a:endParaRPr sz="2200"/>
          </a:p>
          <a:p>
            <a:pPr lvl="0">
              <a:lnSpc>
                <a:spcPct val="106199"/>
              </a:lnSpc>
              <a:buSzPct val="100000"/>
              <a:buFont typeface="Arial"/>
              <a:buChar char="•"/>
              <a:defRPr sz="1800"/>
            </a:pPr>
            <a:r>
              <a:rPr sz="2200"/>
              <a:t>Diverse religious community with a majority Muslim (58%), Christian (17%) </a:t>
            </a:r>
            <a:endParaRPr sz="2200"/>
          </a:p>
          <a:p>
            <a:pPr lvl="0">
              <a:lnSpc>
                <a:spcPct val="106199"/>
              </a:lnSpc>
              <a:buSzPct val="100000"/>
              <a:buFont typeface="Arial"/>
              <a:buChar char="•"/>
              <a:defRPr sz="1800"/>
            </a:pPr>
            <a:r>
              <a:rPr sz="2200"/>
              <a:t>Enjoy a free press </a:t>
            </a:r>
            <a:endParaRPr sz="2200"/>
          </a:p>
          <a:p>
            <a:pPr lvl="0">
              <a:lnSpc>
                <a:spcPct val="106199"/>
              </a:lnSpc>
              <a:buSzPct val="100000"/>
              <a:buFont typeface="Arial"/>
              <a:buChar char="•"/>
              <a:defRPr sz="1800"/>
            </a:pPr>
            <a:r>
              <a:rPr sz="2200"/>
              <a:t>Internet increasing in popularity</a:t>
            </a:r>
            <a:endParaRPr sz="2200"/>
          </a:p>
          <a:p>
            <a:pPr lvl="0">
              <a:lnSpc>
                <a:spcPct val="106199"/>
              </a:lnSpc>
              <a:buSzPct val="100000"/>
              <a:buFont typeface="Arial"/>
              <a:buChar char="•"/>
              <a:defRPr sz="1800"/>
            </a:pPr>
            <a:r>
              <a:rPr sz="2200"/>
              <a:t>Honor and respect folk tradition</a:t>
            </a:r>
            <a:endParaRPr sz="2200"/>
          </a:p>
          <a:p>
            <a:pPr lvl="0">
              <a:lnSpc>
                <a:spcPct val="106199"/>
              </a:lnSpc>
              <a:buSzPct val="100000"/>
              <a:buFont typeface="Arial"/>
              <a:buChar char="•"/>
              <a:defRPr sz="1800"/>
            </a:pPr>
            <a:r>
              <a:rPr sz="2200"/>
              <a:t>Eagle is very important to national imagery</a:t>
            </a:r>
            <a:endParaRPr sz="2200"/>
          </a:p>
          <a:p>
            <a:pPr lvl="0">
              <a:lnSpc>
                <a:spcPct val="106199"/>
              </a:lnSpc>
              <a:buSzPct val="100000"/>
              <a:buFont typeface="Arial"/>
              <a:buChar char="•"/>
              <a:defRPr sz="1800"/>
            </a:pPr>
            <a:r>
              <a:rPr sz="2200"/>
              <a:t>Warm and hospitable people </a:t>
            </a:r>
            <a:endParaRPr sz="2200"/>
          </a:p>
          <a:p>
            <a:pPr lvl="0">
              <a:lnSpc>
                <a:spcPct val="106199"/>
              </a:lnSpc>
              <a:buSzPct val="100000"/>
              <a:buFont typeface="Arial"/>
              <a:buChar char="•"/>
              <a:defRPr sz="1800"/>
            </a:pPr>
            <a:endParaRPr sz="2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5" name="Shape 75"/>
          <p:cNvSpPr/>
          <p:nvPr>
            <p:ph type="sldImg"/>
          </p:nvPr>
        </p:nvSpPr>
        <p:spPr>
          <a:prstGeom prst="rect">
            <a:avLst/>
          </a:prstGeom>
        </p:spPr>
        <p:txBody>
          <a:bodyPr/>
          <a:lstStyle/>
          <a:p>
            <a:pPr lvl="0"/>
          </a:p>
        </p:txBody>
      </p:sp>
      <p:sp>
        <p:nvSpPr>
          <p:cNvPr id="76" name="Shape 76"/>
          <p:cNvSpPr/>
          <p:nvPr>
            <p:ph type="body" sz="quarter" idx="1"/>
          </p:nvPr>
        </p:nvSpPr>
        <p:spPr>
          <a:prstGeom prst="rect">
            <a:avLst/>
          </a:prstGeom>
        </p:spPr>
        <p:txBody>
          <a:bodyPr/>
          <a:lstStyle/>
          <a:p>
            <a:pPr lvl="0">
              <a:lnSpc>
                <a:spcPct val="106199"/>
              </a:lnSpc>
              <a:defRPr sz="1800"/>
            </a:pPr>
            <a:r>
              <a:rPr sz="2200"/>
              <a:t>Any PR campaign should consider the following: </a:t>
            </a:r>
            <a:endParaRPr sz="2200"/>
          </a:p>
          <a:p>
            <a:pPr lvl="0">
              <a:lnSpc>
                <a:spcPct val="106199"/>
              </a:lnSpc>
              <a:buSzPct val="100000"/>
              <a:buFont typeface="Arial"/>
              <a:buChar char="•"/>
              <a:defRPr sz="1800"/>
            </a:pPr>
            <a:r>
              <a:rPr sz="2200"/>
              <a:t>The country is sensitive about the communist history and may feel inferior to the rest of the European continent. </a:t>
            </a:r>
            <a:endParaRPr sz="2200"/>
          </a:p>
          <a:p>
            <a:pPr lvl="0">
              <a:lnSpc>
                <a:spcPct val="106199"/>
              </a:lnSpc>
              <a:buSzPct val="100000"/>
              <a:buFont typeface="Arial"/>
              <a:buChar char="•"/>
              <a:defRPr sz="1800"/>
            </a:pPr>
            <a:r>
              <a:rPr sz="2200"/>
              <a:t>Strong diplomatic relationship with the United States</a:t>
            </a:r>
            <a:endParaRPr sz="2200"/>
          </a:p>
          <a:p>
            <a:pPr lvl="0">
              <a:lnSpc>
                <a:spcPct val="106199"/>
              </a:lnSpc>
              <a:buSzPct val="100000"/>
              <a:buFont typeface="Arial"/>
              <a:buChar char="•"/>
              <a:defRPr sz="1800"/>
            </a:pPr>
            <a:r>
              <a:rPr sz="2200"/>
              <a:t>Respect important audiences- farmers and laborers</a:t>
            </a:r>
            <a:endParaRPr sz="2200"/>
          </a:p>
          <a:p>
            <a:pPr lvl="0">
              <a:lnSpc>
                <a:spcPct val="106199"/>
              </a:lnSpc>
              <a:buSzPct val="100000"/>
              <a:buFont typeface="Arial"/>
              <a:buChar char="•"/>
              <a:defRPr sz="1800"/>
            </a:pPr>
            <a:r>
              <a:rPr sz="2200"/>
              <a:t>Respect the folk tradition and the importance of it in the society</a:t>
            </a:r>
            <a:endParaRPr sz="2200"/>
          </a:p>
          <a:p>
            <a:pPr lvl="0">
              <a:lnSpc>
                <a:spcPct val="106199"/>
              </a:lnSpc>
              <a:buSzPct val="100000"/>
              <a:buFont typeface="Arial"/>
              <a:buChar char="•"/>
              <a:defRPr sz="1800"/>
            </a:pPr>
            <a:r>
              <a:rPr sz="2200"/>
              <a:t>Remember that the country values a free press, so a honest and clear campaign would work best</a:t>
            </a:r>
            <a:endParaRPr sz="2200"/>
          </a:p>
          <a:p>
            <a:pPr lvl="0">
              <a:lnSpc>
                <a:spcPct val="106199"/>
              </a:lnSpc>
              <a:buSzPct val="100000"/>
              <a:buFont typeface="Arial"/>
              <a:buChar char="•"/>
              <a:defRPr sz="1800"/>
            </a:pPr>
            <a:r>
              <a:rPr sz="2200"/>
              <a:t>Try a digital campaign to encourage the use and popularity of the Internet</a:t>
            </a:r>
            <a:endParaRPr sz="2200"/>
          </a:p>
          <a:p>
            <a:pPr lvl="0">
              <a:lnSpc>
                <a:spcPct val="106199"/>
              </a:lnSpc>
              <a:buSzPct val="100000"/>
              <a:buFont typeface="Arial"/>
              <a:buChar char="•"/>
              <a:defRPr sz="1800"/>
            </a:pPr>
            <a:endParaRPr sz="2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2" name="Shape 82"/>
          <p:cNvSpPr/>
          <p:nvPr>
            <p:ph type="sldImg"/>
          </p:nvPr>
        </p:nvSpPr>
        <p:spPr>
          <a:prstGeom prst="rect">
            <a:avLst/>
          </a:prstGeom>
        </p:spPr>
        <p:txBody>
          <a:bodyPr/>
          <a:lstStyle/>
          <a:p>
            <a:pPr lvl="0"/>
          </a:p>
        </p:txBody>
      </p:sp>
      <p:sp>
        <p:nvSpPr>
          <p:cNvPr id="83" name="Shape 83"/>
          <p:cNvSpPr/>
          <p:nvPr>
            <p:ph type="body" sz="quarter" idx="1"/>
          </p:nvPr>
        </p:nvSpPr>
        <p:spPr>
          <a:prstGeom prst="rect">
            <a:avLst/>
          </a:prstGeom>
        </p:spPr>
        <p:txBody>
          <a:bodyPr/>
          <a:lstStyle/>
          <a:p>
            <a:pPr lvl="0">
              <a:lnSpc>
                <a:spcPct val="117999"/>
              </a:lnSpc>
              <a:buSzPct val="100000"/>
              <a:buFont typeface="Arial"/>
              <a:buChar char="•"/>
              <a:defRPr sz="1800"/>
            </a:pPr>
            <a:r>
              <a:rPr sz="2200"/>
              <a:t>Albania is a low-context country </a:t>
            </a:r>
            <a:endParaRPr sz="2200"/>
          </a:p>
          <a:p>
            <a:pPr lvl="0">
              <a:lnSpc>
                <a:spcPct val="117999"/>
              </a:lnSpc>
              <a:buSzPct val="100000"/>
              <a:buFont typeface="Arial"/>
              <a:buChar char="•"/>
              <a:defRPr sz="1800"/>
            </a:pPr>
            <a:r>
              <a:rPr sz="2200"/>
              <a:t>Albanians are friendly and direct in their interpersonal communications</a:t>
            </a:r>
            <a:endParaRPr sz="2200"/>
          </a:p>
          <a:p>
            <a:pPr lvl="0">
              <a:lnSpc>
                <a:spcPct val="117999"/>
              </a:lnSpc>
              <a:buSzPct val="100000"/>
              <a:buFont typeface="Arial"/>
              <a:buChar char="•"/>
              <a:defRPr sz="1800"/>
            </a:pPr>
            <a:r>
              <a:rPr sz="2200"/>
              <a:t>For example, writers d</a:t>
            </a:r>
            <a:r>
              <a:rPr sz="2200"/>
              <a:t>irectly discuss issues via op-eds.</a:t>
            </a:r>
            <a:endParaRPr sz="2200"/>
          </a:p>
          <a:p>
            <a:pPr lvl="0">
              <a:lnSpc>
                <a:spcPct val="117999"/>
              </a:lnSpc>
              <a:buSzPct val="100000"/>
              <a:buFont typeface="Arial"/>
              <a:buChar char="•"/>
              <a:defRPr sz="1800"/>
            </a:pPr>
            <a:r>
              <a:rPr sz="2200"/>
              <a:t>Collectivist society</a:t>
            </a:r>
            <a:endParaRPr sz="2200"/>
          </a:p>
          <a:p>
            <a:pPr lvl="0">
              <a:lnSpc>
                <a:spcPct val="117999"/>
              </a:lnSpc>
              <a:buSzPct val="100000"/>
              <a:buFont typeface="Arial"/>
              <a:buChar char="•"/>
              <a:defRPr sz="1800"/>
            </a:pPr>
            <a:r>
              <a:rPr sz="2200"/>
              <a:t>Family and the greater group are the priority</a:t>
            </a:r>
            <a:endParaRPr sz="2200"/>
          </a:p>
          <a:p>
            <a:pPr lvl="0">
              <a:lnSpc>
                <a:spcPct val="117999"/>
              </a:lnSpc>
              <a:buSzPct val="100000"/>
              <a:buFont typeface="Arial"/>
              <a:buChar char="•"/>
              <a:defRPr sz="1800"/>
            </a:pPr>
            <a:r>
              <a:rPr sz="2200"/>
              <a:t>Many cues to working together in the current press. Example: “Only Albanian Citizens and Albanian Institutions Can Change Albania” </a:t>
            </a:r>
            <a:endParaRPr sz="2200"/>
          </a:p>
          <a:p>
            <a:pPr lvl="0">
              <a:lnSpc>
                <a:spcPct val="117999"/>
              </a:lnSpc>
              <a:buSzPct val="100000"/>
              <a:buFont typeface="Arial"/>
              <a:buChar char="•"/>
              <a:defRPr sz="1800"/>
            </a:pPr>
            <a:r>
              <a:rPr sz="2200"/>
              <a:t>Loyalty is also something that is treasured in Albania</a:t>
            </a:r>
            <a:endParaRPr sz="2200"/>
          </a:p>
          <a:p>
            <a:pPr lvl="0">
              <a:lnSpc>
                <a:spcPct val="117999"/>
              </a:lnSpc>
              <a:buSzPct val="100000"/>
              <a:buFont typeface="Arial"/>
              <a:buChar char="•"/>
              <a:defRPr sz="1800"/>
            </a:pPr>
            <a:r>
              <a:rPr sz="2200"/>
              <a:t>Related to the collectivist society, Albania is very relationship –oriented</a:t>
            </a:r>
            <a:endParaRPr sz="2200"/>
          </a:p>
          <a:p>
            <a:pPr lvl="0">
              <a:lnSpc>
                <a:spcPct val="117999"/>
              </a:lnSpc>
              <a:buSzPct val="100000"/>
              <a:buFont typeface="Arial"/>
              <a:buChar char="•"/>
              <a:defRPr sz="1800"/>
            </a:pPr>
            <a:r>
              <a:rPr sz="2200"/>
              <a:t>Albanians are notorious for looking to peers for “help”. Usually it just means that the other person is completing the task. </a:t>
            </a:r>
            <a:endParaRPr sz="2200"/>
          </a:p>
          <a:p>
            <a:pPr lvl="0">
              <a:lnSpc>
                <a:spcPct val="117999"/>
              </a:lnSpc>
              <a:buSzPct val="100000"/>
              <a:buFont typeface="Arial"/>
              <a:buChar char="•"/>
              <a:defRPr sz="1800"/>
            </a:pPr>
            <a:r>
              <a:rPr sz="2200"/>
              <a:t>The concept of cheating doesn’t exist in Albania, “cheating is sharing”.</a:t>
            </a:r>
            <a:endParaRPr sz="2200"/>
          </a:p>
          <a:p>
            <a:pPr lvl="0">
              <a:lnSpc>
                <a:spcPct val="117999"/>
              </a:lnSpc>
              <a:buSzPct val="100000"/>
              <a:buFont typeface="Arial"/>
              <a:buChar char="•"/>
              <a:defRPr sz="1800"/>
            </a:pPr>
            <a:endParaRPr sz="2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0" name="Shape 90"/>
          <p:cNvSpPr/>
          <p:nvPr>
            <p:ph type="sldImg"/>
          </p:nvPr>
        </p:nvSpPr>
        <p:spPr>
          <a:prstGeom prst="rect">
            <a:avLst/>
          </a:prstGeom>
        </p:spPr>
        <p:txBody>
          <a:bodyPr/>
          <a:lstStyle/>
          <a:p>
            <a:pPr lvl="0"/>
          </a:p>
        </p:txBody>
      </p:sp>
      <p:sp>
        <p:nvSpPr>
          <p:cNvPr id="91" name="Shape 91"/>
          <p:cNvSpPr/>
          <p:nvPr>
            <p:ph type="body" sz="quarter" idx="1"/>
          </p:nvPr>
        </p:nvSpPr>
        <p:spPr>
          <a:prstGeom prst="rect">
            <a:avLst/>
          </a:prstGeom>
        </p:spPr>
        <p:txBody>
          <a:bodyPr/>
          <a:lstStyle/>
          <a:p>
            <a:pPr lvl="0">
              <a:lnSpc>
                <a:spcPct val="106199"/>
              </a:lnSpc>
              <a:buSzPct val="100000"/>
              <a:buFont typeface="Arial"/>
              <a:buChar char="•"/>
              <a:defRPr sz="1800"/>
            </a:pPr>
            <a:r>
              <a:rPr sz="2200"/>
              <a:t>Clear, concise messaging is key in Albania PR</a:t>
            </a:r>
            <a:endParaRPr sz="2200"/>
          </a:p>
          <a:p>
            <a:pPr lvl="0">
              <a:lnSpc>
                <a:spcPct val="106199"/>
              </a:lnSpc>
              <a:buSzPct val="100000"/>
              <a:buFont typeface="Arial"/>
              <a:buChar char="•"/>
              <a:defRPr sz="1800"/>
            </a:pPr>
            <a:r>
              <a:rPr sz="2200"/>
              <a:t>Consider the family and other interpersonal connections</a:t>
            </a:r>
            <a:endParaRPr sz="2200"/>
          </a:p>
          <a:p>
            <a:pPr lvl="0">
              <a:lnSpc>
                <a:spcPct val="106199"/>
              </a:lnSpc>
              <a:buSzPct val="100000"/>
              <a:buFont typeface="Arial"/>
              <a:buChar char="•"/>
              <a:defRPr sz="1800"/>
            </a:pPr>
            <a:r>
              <a:rPr sz="2200"/>
              <a:t>For example, opportunity for peer-peer communication is a successful tactic</a:t>
            </a:r>
            <a:endParaRPr sz="2200"/>
          </a:p>
          <a:p>
            <a:pPr lvl="0">
              <a:lnSpc>
                <a:spcPct val="106199"/>
              </a:lnSpc>
              <a:buSzPct val="100000"/>
              <a:buFont typeface="Arial"/>
              <a:buChar char="•"/>
              <a:defRPr sz="1800"/>
            </a:pPr>
            <a:r>
              <a:rPr sz="2200"/>
              <a:t>Albanians will trust other Albanians</a:t>
            </a:r>
            <a:endParaRPr sz="2200"/>
          </a:p>
          <a:p>
            <a:pPr lvl="0">
              <a:lnSpc>
                <a:spcPct val="106199"/>
              </a:lnSpc>
              <a:buSzPct val="100000"/>
              <a:buFont typeface="Arial"/>
              <a:buChar char="•"/>
              <a:defRPr sz="1800"/>
            </a:pPr>
            <a:r>
              <a:rPr sz="2200"/>
              <a:t>Loyalty is key </a:t>
            </a:r>
            <a:endParaRPr sz="2200"/>
          </a:p>
          <a:p>
            <a:pPr lvl="0">
              <a:lnSpc>
                <a:spcPct val="106199"/>
              </a:lnSpc>
              <a:buSzPct val="100000"/>
              <a:buFont typeface="Arial"/>
              <a:buChar char="•"/>
              <a:defRPr sz="1800"/>
            </a:pPr>
            <a:r>
              <a:rPr sz="2200"/>
              <a:t>Work collaboratively </a:t>
            </a:r>
            <a:endParaRPr sz="2200"/>
          </a:p>
          <a:p>
            <a:pPr lvl="0">
              <a:lnSpc>
                <a:spcPct val="106199"/>
              </a:lnSpc>
              <a:buSzPct val="100000"/>
              <a:buFont typeface="Arial"/>
              <a:buChar char="•"/>
              <a:defRPr sz="1800"/>
            </a:pPr>
            <a:r>
              <a:rPr sz="2200"/>
              <a:t>Do not rely on the idea of a “task”</a:t>
            </a:r>
            <a:endParaRPr sz="2200"/>
          </a:p>
          <a:p>
            <a:pPr lvl="0">
              <a:lnSpc>
                <a:spcPct val="106199"/>
              </a:lnSpc>
              <a:buSzPct val="100000"/>
              <a:buFont typeface="Arial"/>
              <a:buChar char="•"/>
              <a:defRPr sz="1800"/>
            </a:pPr>
            <a:r>
              <a:rPr sz="2200"/>
              <a:t>It would be more prudent to focus on the relationships built between partners in the campaign. For example, between the corporation and the communications team. Or, the C-suite and the communications team. Or, a partnering organization and the representatives of the primary corporation or organization. </a:t>
            </a:r>
            <a:endParaRPr sz="2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7" name="Shape 97"/>
          <p:cNvSpPr/>
          <p:nvPr>
            <p:ph type="sldImg"/>
          </p:nvPr>
        </p:nvSpPr>
        <p:spPr>
          <a:prstGeom prst="rect">
            <a:avLst/>
          </a:prstGeom>
        </p:spPr>
        <p:txBody>
          <a:bodyPr/>
          <a:lstStyle/>
          <a:p>
            <a:pPr lvl="0"/>
          </a:p>
        </p:txBody>
      </p:sp>
      <p:sp>
        <p:nvSpPr>
          <p:cNvPr id="98" name="Shape 98"/>
          <p:cNvSpPr/>
          <p:nvPr>
            <p:ph type="body" sz="quarter" idx="1"/>
          </p:nvPr>
        </p:nvSpPr>
        <p:spPr>
          <a:prstGeom prst="rect">
            <a:avLst/>
          </a:prstGeom>
        </p:spPr>
        <p:txBody>
          <a:bodyPr/>
          <a:lstStyle/>
          <a:p>
            <a:pPr lvl="0">
              <a:lnSpc>
                <a:spcPct val="117999"/>
              </a:lnSpc>
              <a:buSzPct val="100000"/>
              <a:buFont typeface="Arial"/>
              <a:buChar char="•"/>
              <a:defRPr sz="1800"/>
            </a:pPr>
            <a:r>
              <a:rPr sz="2200"/>
              <a:t>With the help of U.S. based agencies, APCO Worldwide and StrawberryFrog, Albania reignited interest in the country as a tourism destination. </a:t>
            </a:r>
            <a:endParaRPr sz="2200"/>
          </a:p>
          <a:p>
            <a:pPr lvl="0">
              <a:lnSpc>
                <a:spcPct val="117999"/>
              </a:lnSpc>
              <a:buSzPct val="100000"/>
              <a:buFont typeface="Arial"/>
              <a:buChar char="•"/>
              <a:defRPr sz="1800"/>
            </a:pPr>
            <a:r>
              <a:rPr sz="2200"/>
              <a:t>The Albanian government wanted to remind people of the beautiful things that the country has to offer</a:t>
            </a:r>
            <a:endParaRPr sz="2200"/>
          </a:p>
          <a:p>
            <a:pPr lvl="0">
              <a:lnSpc>
                <a:spcPct val="117999"/>
              </a:lnSpc>
              <a:buSzPct val="100000"/>
              <a:buFont typeface="Arial"/>
              <a:buChar char="•"/>
              <a:defRPr sz="1800"/>
            </a:pPr>
            <a:r>
              <a:rPr sz="2200"/>
              <a:t>UNESCO Heritage sites, beaches, great food</a:t>
            </a:r>
            <a:endParaRPr sz="2200"/>
          </a:p>
          <a:p>
            <a:pPr lvl="0">
              <a:lnSpc>
                <a:spcPct val="117999"/>
              </a:lnSpc>
              <a:buSzPct val="100000"/>
              <a:buFont typeface="Arial"/>
              <a:buChar char="•"/>
              <a:defRPr sz="1800"/>
            </a:pPr>
            <a:r>
              <a:rPr sz="2200"/>
              <a:t>The campaign wanted to brand the country as the new frontier. According to 355 Magazine, the ad copy from APCO and StrawberryFrog included the following language: “Beaches, mountains, cafes, ancient cities, Every European country has them, but Albania has something they don’t have. The Future. Albania is wide open, ready to be discovered, by adventurous travelers and innovative businesses. Go your own way will make Albania the most exciting new discovery in Europe.” </a:t>
            </a:r>
            <a:endParaRPr sz="2200"/>
          </a:p>
          <a:p>
            <a:pPr lvl="0">
              <a:lnSpc>
                <a:spcPct val="117999"/>
              </a:lnSpc>
              <a:buSzPct val="100000"/>
              <a:buFont typeface="Arial"/>
              <a:buChar char="•"/>
              <a:defRPr sz="1800"/>
            </a:pPr>
            <a:r>
              <a:rPr sz="2200"/>
              <a:t>Prime Minister and Minister of Tourism wanted the campaign to curb the negative reputation that Albania had acquired over the years for numerous factors – former communist country, conflicts with neighboring countries</a:t>
            </a:r>
            <a:endParaRPr sz="2200"/>
          </a:p>
          <a:p>
            <a:pPr lvl="0">
              <a:lnSpc>
                <a:spcPct val="117999"/>
              </a:lnSpc>
              <a:buSzPct val="100000"/>
              <a:buFont typeface="Arial"/>
              <a:buChar char="•"/>
              <a:defRPr sz="1800"/>
            </a:pPr>
            <a:r>
              <a:rPr sz="2200"/>
              <a:t>Before the campaign, tourism revenue was dropping for 4 years (355 Magazine). </a:t>
            </a:r>
            <a:endParaRPr sz="2200"/>
          </a:p>
          <a:p>
            <a:pPr lvl="0">
              <a:lnSpc>
                <a:spcPct val="117999"/>
              </a:lnSpc>
              <a:buSzPct val="100000"/>
              <a:buFont typeface="Arial"/>
              <a:buChar char="•"/>
              <a:defRPr sz="1800"/>
            </a:pPr>
            <a:r>
              <a:rPr sz="2200"/>
              <a:t>INSTAT , the country’s statistical institute, showed that the number of foreign tourists dropped from 3.51 million to 3.46 million between 2012 and 2013. (355 Magazine).</a:t>
            </a:r>
            <a:endParaRPr sz="2200"/>
          </a:p>
          <a:p>
            <a:pPr lvl="0">
              <a:lnSpc>
                <a:spcPct val="117999"/>
              </a:lnSpc>
              <a:buSzPct val="100000"/>
              <a:buFont typeface="Arial"/>
              <a:buChar char="•"/>
              <a:defRPr sz="1800"/>
            </a:pPr>
            <a:r>
              <a:rPr sz="2200"/>
              <a:t>Despite the decline, tourism remained to be one of the more important parts of Albania’s economy.</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4" name="Shape 104"/>
          <p:cNvSpPr/>
          <p:nvPr>
            <p:ph type="sldImg"/>
          </p:nvPr>
        </p:nvSpPr>
        <p:spPr>
          <a:prstGeom prst="rect">
            <a:avLst/>
          </a:prstGeom>
        </p:spPr>
        <p:txBody>
          <a:bodyPr/>
          <a:lstStyle/>
          <a:p>
            <a:pPr lvl="0"/>
          </a:p>
        </p:txBody>
      </p:sp>
      <p:sp>
        <p:nvSpPr>
          <p:cNvPr id="105" name="Shape 105"/>
          <p:cNvSpPr/>
          <p:nvPr>
            <p:ph type="body" sz="quarter" idx="1"/>
          </p:nvPr>
        </p:nvSpPr>
        <p:spPr>
          <a:prstGeom prst="rect">
            <a:avLst/>
          </a:prstGeom>
        </p:spPr>
        <p:txBody>
          <a:bodyPr/>
          <a:lstStyle/>
          <a:p>
            <a:pPr lvl="0">
              <a:lnSpc>
                <a:spcPct val="106199"/>
              </a:lnSpc>
              <a:buSzPct val="100000"/>
              <a:buFont typeface="Arial"/>
              <a:buChar char="•"/>
              <a:defRPr sz="1800"/>
            </a:pPr>
            <a:r>
              <a:rPr sz="2200"/>
              <a:t>First and foremost, the concerns around the national branding campaign were economic and political. </a:t>
            </a:r>
            <a:endParaRPr sz="2200"/>
          </a:p>
          <a:p>
            <a:pPr lvl="0">
              <a:lnSpc>
                <a:spcPct val="106199"/>
              </a:lnSpc>
              <a:buSzPct val="100000"/>
              <a:buFont typeface="Arial"/>
              <a:buChar char="•"/>
              <a:defRPr sz="1800"/>
            </a:pPr>
            <a:r>
              <a:rPr sz="2200"/>
              <a:t>As it was briefly touched upon in the previous slide, tourism is hugely impactful in the Albanian economy. It had the potential to supplement other parts of the Albanian economy during their economic recovery. </a:t>
            </a:r>
            <a:endParaRPr sz="2200"/>
          </a:p>
          <a:p>
            <a:pPr lvl="0">
              <a:lnSpc>
                <a:spcPct val="106199"/>
              </a:lnSpc>
              <a:buSzPct val="100000"/>
              <a:buFont typeface="Arial"/>
              <a:buChar char="•"/>
              <a:defRPr sz="1800"/>
            </a:pPr>
            <a:r>
              <a:rPr sz="2200"/>
              <a:t>But, even more importantly Albania wanted to change their reputation.</a:t>
            </a:r>
            <a:endParaRPr sz="2200"/>
          </a:p>
          <a:p>
            <a:pPr lvl="0">
              <a:lnSpc>
                <a:spcPct val="106199"/>
              </a:lnSpc>
              <a:buSzPct val="100000"/>
              <a:buFont typeface="Arial"/>
              <a:buChar char="•"/>
              <a:defRPr sz="1800"/>
            </a:pPr>
            <a:r>
              <a:rPr sz="2200"/>
              <a:t>In the past, the negative reputation was created by the communist past and the Kosovo conflict of the late 1990s. </a:t>
            </a:r>
            <a:endParaRPr sz="2200"/>
          </a:p>
          <a:p>
            <a:pPr lvl="0">
              <a:lnSpc>
                <a:spcPct val="106199"/>
              </a:lnSpc>
              <a:buSzPct val="100000"/>
              <a:buFont typeface="Arial"/>
              <a:buChar char="•"/>
              <a:defRPr sz="1800"/>
            </a:pPr>
            <a:r>
              <a:rPr sz="2200"/>
              <a:t>Wanted to create positive imagery for Albania</a:t>
            </a:r>
            <a:endParaRPr sz="2200"/>
          </a:p>
          <a:p>
            <a:pPr lvl="0">
              <a:lnSpc>
                <a:spcPct val="106199"/>
              </a:lnSpc>
              <a:buSzPct val="100000"/>
              <a:buFont typeface="Arial"/>
              <a:buChar char="•"/>
              <a:defRPr sz="1800"/>
            </a:pPr>
            <a:r>
              <a:rPr sz="2200"/>
              <a:t>Remind people that Albania is just as beautiful as its Croatian and Greek neighbors</a:t>
            </a:r>
            <a:endParaRPr sz="2200"/>
          </a:p>
          <a:p>
            <a:pPr lvl="0">
              <a:lnSpc>
                <a:spcPct val="106199"/>
              </a:lnSpc>
              <a:buSzPct val="100000"/>
              <a:buFont typeface="Arial"/>
              <a:buChar char="•"/>
              <a:defRPr sz="1800"/>
            </a:pPr>
            <a:r>
              <a:rPr sz="2200"/>
              <a:t>“Final Frontier” message </a:t>
            </a:r>
            <a:endParaRPr sz="2200"/>
          </a:p>
          <a:p>
            <a:pPr lvl="0">
              <a:lnSpc>
                <a:spcPct val="106199"/>
              </a:lnSpc>
              <a:buSzPct val="100000"/>
              <a:buFont typeface="Arial"/>
              <a:buChar char="•"/>
              <a:defRPr sz="1800"/>
            </a:pPr>
            <a:r>
              <a:rPr sz="2200"/>
              <a:t>Albania is the next European hotspot</a:t>
            </a:r>
            <a:endParaRPr sz="2200"/>
          </a:p>
          <a:p>
            <a:pPr lvl="0">
              <a:lnSpc>
                <a:spcPct val="106199"/>
              </a:lnSpc>
              <a:buSzPct val="100000"/>
              <a:buFont typeface="Arial"/>
              <a:buChar char="•"/>
              <a:defRPr sz="1800"/>
            </a:pPr>
            <a:r>
              <a:rPr sz="2200"/>
              <a:t>It is the destination for new and exciting things </a:t>
            </a:r>
            <a:endParaRPr sz="2200"/>
          </a:p>
          <a:p>
            <a:pPr lvl="0">
              <a:lnSpc>
                <a:spcPct val="106199"/>
              </a:lnSpc>
              <a:buSzPct val="100000"/>
              <a:buFont typeface="Arial"/>
              <a:buChar char="•"/>
              <a:defRPr sz="1800"/>
            </a:pPr>
            <a:r>
              <a:rPr sz="2200"/>
              <a:t>It is the destination for innovative businesses </a:t>
            </a:r>
            <a:endParaRPr sz="2200"/>
          </a:p>
          <a:p>
            <a:pPr lvl="0">
              <a:lnSpc>
                <a:spcPct val="106199"/>
              </a:lnSpc>
              <a:defRPr sz="1800"/>
            </a:pPr>
            <a:endParaRPr sz="2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1" name="Shape 111"/>
          <p:cNvSpPr/>
          <p:nvPr>
            <p:ph type="sldImg"/>
          </p:nvPr>
        </p:nvSpPr>
        <p:spPr>
          <a:prstGeom prst="rect">
            <a:avLst/>
          </a:prstGeom>
        </p:spPr>
        <p:txBody>
          <a:bodyPr/>
          <a:lstStyle/>
          <a:p>
            <a:pPr lvl="0"/>
          </a:p>
        </p:txBody>
      </p:sp>
      <p:sp>
        <p:nvSpPr>
          <p:cNvPr id="112" name="Shape 112"/>
          <p:cNvSpPr/>
          <p:nvPr>
            <p:ph type="body" sz="quarter" idx="1"/>
          </p:nvPr>
        </p:nvSpPr>
        <p:spPr>
          <a:prstGeom prst="rect">
            <a:avLst/>
          </a:prstGeom>
        </p:spPr>
        <p:txBody>
          <a:bodyPr/>
          <a:lstStyle/>
          <a:p>
            <a:pPr lvl="0">
              <a:lnSpc>
                <a:spcPct val="117999"/>
              </a:lnSpc>
              <a:buSzPct val="100000"/>
              <a:buFont typeface="Arial"/>
              <a:buChar char="•"/>
              <a:defRPr sz="1800"/>
            </a:pPr>
            <a:r>
              <a:rPr sz="2200"/>
              <a:t>European audience crucial for the branding campaign</a:t>
            </a:r>
            <a:endParaRPr sz="2200"/>
          </a:p>
          <a:p>
            <a:pPr lvl="0">
              <a:lnSpc>
                <a:spcPct val="117999"/>
              </a:lnSpc>
              <a:buSzPct val="100000"/>
              <a:buFont typeface="Arial"/>
              <a:buChar char="•"/>
              <a:defRPr sz="1800"/>
            </a:pPr>
            <a:r>
              <a:rPr sz="2200"/>
              <a:t>Other Europeans are the people most likely to visit</a:t>
            </a:r>
            <a:endParaRPr sz="2200"/>
          </a:p>
          <a:p>
            <a:pPr lvl="0">
              <a:lnSpc>
                <a:spcPct val="117999"/>
              </a:lnSpc>
              <a:buSzPct val="100000"/>
              <a:buFont typeface="Arial"/>
              <a:buChar char="•"/>
              <a:defRPr sz="1800"/>
            </a:pPr>
            <a:r>
              <a:rPr sz="2200"/>
              <a:t>Presented the campaign in Italy, Belgium, Czech-Republic, Spain, London</a:t>
            </a:r>
            <a:endParaRPr sz="2200"/>
          </a:p>
          <a:p>
            <a:pPr lvl="0">
              <a:lnSpc>
                <a:spcPct val="117999"/>
              </a:lnSpc>
              <a:buSzPct val="100000"/>
              <a:buFont typeface="Arial"/>
              <a:buChar char="•"/>
              <a:defRPr sz="1800"/>
            </a:pPr>
            <a:r>
              <a:rPr sz="2200"/>
              <a:t>Ethnic Albanians from Kosovo, Macedonia, and Montenegro account for three-fifths of the tourists visiting Albania (355 Mag)</a:t>
            </a:r>
            <a:endParaRPr sz="2200"/>
          </a:p>
          <a:p>
            <a:pPr lvl="0">
              <a:lnSpc>
                <a:spcPct val="117999"/>
              </a:lnSpc>
              <a:buSzPct val="100000"/>
              <a:buFont typeface="Arial"/>
              <a:buChar char="•"/>
              <a:defRPr sz="1800"/>
            </a:pPr>
            <a:r>
              <a:rPr sz="2200"/>
              <a:t>Referred to as “patriotic tourism” (355 Mag)</a:t>
            </a:r>
            <a:endParaRPr sz="2200"/>
          </a:p>
          <a:p>
            <a:pPr lvl="0">
              <a:lnSpc>
                <a:spcPct val="117999"/>
              </a:lnSpc>
              <a:buSzPct val="100000"/>
              <a:buFont typeface="Arial"/>
              <a:buChar char="•"/>
              <a:defRPr sz="1800"/>
            </a:pPr>
            <a:r>
              <a:rPr sz="2200"/>
              <a:t>The campaign also held Business to Business marketing meetings in Kosovo and Turkey</a:t>
            </a:r>
            <a:endParaRPr sz="2200"/>
          </a:p>
          <a:p>
            <a:pPr lvl="0">
              <a:lnSpc>
                <a:spcPct val="117999"/>
              </a:lnSpc>
              <a:buSzPct val="100000"/>
              <a:buFont typeface="Arial"/>
              <a:buChar char="•"/>
              <a:defRPr sz="1800"/>
            </a:pPr>
            <a:r>
              <a:rPr sz="2200"/>
              <a:t>Also targeting international citizen</a:t>
            </a:r>
            <a:endParaRPr sz="2200"/>
          </a:p>
          <a:p>
            <a:pPr lvl="0">
              <a:lnSpc>
                <a:spcPct val="117999"/>
              </a:lnSpc>
              <a:buSzPct val="100000"/>
              <a:buFont typeface="Arial"/>
              <a:buChar char="•"/>
              <a:defRPr sz="1800"/>
            </a:pPr>
            <a:r>
              <a:rPr sz="2200"/>
              <a:t>Presented the campaign in China </a:t>
            </a:r>
            <a:endParaRPr sz="2200"/>
          </a:p>
          <a:p>
            <a:pPr lvl="0">
              <a:lnSpc>
                <a:spcPct val="117999"/>
              </a:lnSpc>
              <a:buSzPct val="100000"/>
              <a:buFont typeface="Arial"/>
              <a:buChar char="•"/>
              <a:defRPr sz="1800"/>
            </a:pPr>
            <a:r>
              <a:rPr sz="2200"/>
              <a:t>American audience also targeted</a:t>
            </a:r>
            <a:endParaRPr sz="2200"/>
          </a:p>
          <a:p>
            <a:pPr lvl="0">
              <a:lnSpc>
                <a:spcPct val="117999"/>
              </a:lnSpc>
              <a:buSzPct val="100000"/>
              <a:buFont typeface="Arial"/>
              <a:buChar char="•"/>
              <a:defRPr sz="1800"/>
            </a:pPr>
            <a:r>
              <a:rPr sz="2200"/>
              <a:t>Featured in New York Times as top tourism destination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8" name="Shape 118"/>
          <p:cNvSpPr/>
          <p:nvPr>
            <p:ph type="sldImg"/>
          </p:nvPr>
        </p:nvSpPr>
        <p:spPr>
          <a:prstGeom prst="rect">
            <a:avLst/>
          </a:prstGeom>
        </p:spPr>
        <p:txBody>
          <a:bodyPr/>
          <a:lstStyle/>
          <a:p>
            <a:pPr lvl="0"/>
          </a:p>
        </p:txBody>
      </p:sp>
      <p:sp>
        <p:nvSpPr>
          <p:cNvPr id="119" name="Shape 119"/>
          <p:cNvSpPr/>
          <p:nvPr>
            <p:ph type="body" sz="quarter" idx="1"/>
          </p:nvPr>
        </p:nvSpPr>
        <p:spPr>
          <a:prstGeom prst="rect">
            <a:avLst/>
          </a:prstGeom>
        </p:spPr>
        <p:txBody>
          <a:bodyPr/>
          <a:lstStyle/>
          <a:p>
            <a:pPr lvl="0">
              <a:lnSpc>
                <a:spcPct val="106199"/>
              </a:lnSpc>
              <a:buSzPct val="100000"/>
              <a:buFont typeface="Arial"/>
              <a:buChar char="•"/>
              <a:defRPr sz="1800"/>
            </a:pPr>
            <a:r>
              <a:rPr sz="2200"/>
              <a:t>Website has all the information any interested party would need </a:t>
            </a:r>
            <a:endParaRPr sz="2200"/>
          </a:p>
          <a:p>
            <a:pPr lvl="0">
              <a:lnSpc>
                <a:spcPct val="106199"/>
              </a:lnSpc>
              <a:buSzPct val="100000"/>
              <a:buFont typeface="Arial"/>
              <a:buChar char="•"/>
              <a:defRPr sz="1800"/>
            </a:pPr>
            <a:r>
              <a:rPr sz="2200"/>
              <a:t>Includes About Albania page that includes sections on history, geography, health &amp; safety, travel tips, and other useful information</a:t>
            </a:r>
            <a:endParaRPr sz="2200"/>
          </a:p>
          <a:p>
            <a:pPr lvl="0">
              <a:lnSpc>
                <a:spcPct val="106199"/>
              </a:lnSpc>
              <a:buSzPct val="100000"/>
              <a:buFont typeface="Arial"/>
              <a:buChar char="•"/>
              <a:defRPr sz="1800"/>
            </a:pPr>
            <a:r>
              <a:rPr sz="2200"/>
              <a:t>Include Explore page with details about the regions of Albania and their cultural and natural heritages. </a:t>
            </a:r>
            <a:endParaRPr sz="2200"/>
          </a:p>
          <a:p>
            <a:pPr lvl="0">
              <a:lnSpc>
                <a:spcPct val="106199"/>
              </a:lnSpc>
              <a:buSzPct val="100000"/>
              <a:buFont typeface="Arial"/>
              <a:buChar char="•"/>
              <a:defRPr sz="1800"/>
            </a:pPr>
            <a:r>
              <a:rPr sz="2200"/>
              <a:t>Includes Interest page with details of activities available for tourists</a:t>
            </a:r>
            <a:endParaRPr sz="2200"/>
          </a:p>
          <a:p>
            <a:pPr lvl="0">
              <a:lnSpc>
                <a:spcPct val="106199"/>
              </a:lnSpc>
              <a:buSzPct val="100000"/>
              <a:buFont typeface="Arial"/>
              <a:buChar char="•"/>
              <a:defRPr sz="1800"/>
            </a:pPr>
            <a:r>
              <a:rPr sz="2200"/>
              <a:t>Includes Travel Services page with details for accommodations, transportation, and dining</a:t>
            </a:r>
            <a:endParaRPr sz="2200"/>
          </a:p>
          <a:p>
            <a:pPr lvl="0">
              <a:lnSpc>
                <a:spcPct val="106199"/>
              </a:lnSpc>
              <a:buSzPct val="100000"/>
              <a:buFont typeface="Arial"/>
              <a:buChar char="•"/>
              <a:defRPr sz="1800"/>
            </a:pPr>
            <a:r>
              <a:rPr sz="2200"/>
              <a:t>Includes Media Center with updates from the Visit Albania</a:t>
            </a:r>
            <a:endParaRPr sz="2200"/>
          </a:p>
          <a:p>
            <a:pPr lvl="0">
              <a:lnSpc>
                <a:spcPct val="106199"/>
              </a:lnSpc>
              <a:buSzPct val="100000"/>
              <a:buFont typeface="Arial"/>
              <a:buChar char="•"/>
              <a:defRPr sz="1800"/>
            </a:pPr>
            <a:r>
              <a:rPr sz="2200"/>
              <a:t>Updates Twitter and Facebook pages regularly</a:t>
            </a:r>
            <a:endParaRPr sz="2200"/>
          </a:p>
          <a:p>
            <a:pPr lvl="0">
              <a:lnSpc>
                <a:spcPct val="106199"/>
              </a:lnSpc>
              <a:buSzPct val="100000"/>
              <a:buFont typeface="Arial"/>
              <a:buChar char="•"/>
              <a:defRPr sz="1800"/>
            </a:pPr>
            <a:r>
              <a:rPr sz="2200"/>
              <a:t>Partnerships are key in this campaign</a:t>
            </a:r>
            <a:endParaRPr sz="2200"/>
          </a:p>
          <a:p>
            <a:pPr lvl="0">
              <a:lnSpc>
                <a:spcPct val="106199"/>
              </a:lnSpc>
              <a:buSzPct val="100000"/>
              <a:buFont typeface="Arial"/>
              <a:buChar char="•"/>
              <a:defRPr sz="1800"/>
            </a:pPr>
            <a:r>
              <a:rPr sz="2200"/>
              <a:t>Partnerships include: Ministry of Tourism, USAID Albania</a:t>
            </a:r>
            <a:endParaRPr sz="2200"/>
          </a:p>
          <a:p>
            <a:pPr lvl="0">
              <a:lnSpc>
                <a:spcPct val="106199"/>
              </a:lnSpc>
              <a:buSzPct val="100000"/>
              <a:buFont typeface="Arial"/>
              <a:buChar char="•"/>
              <a:defRPr sz="1800"/>
            </a:pPr>
            <a:r>
              <a:rPr sz="2200"/>
              <a:t>Featured in Travel Trade Gazette</a:t>
            </a:r>
            <a:endParaRPr sz="2200"/>
          </a:p>
          <a:p>
            <a:pPr lvl="0">
              <a:lnSpc>
                <a:spcPct val="106199"/>
              </a:lnSpc>
              <a:buSzPct val="100000"/>
              <a:buFont typeface="Arial"/>
              <a:buChar char="•"/>
              <a:defRPr sz="1800"/>
            </a:pPr>
            <a:r>
              <a:rPr sz="2200"/>
              <a:t>Presented at The Bishopsgate of London in London, Regional Economic Conference of the Western Balkans in Montenegro, International Fair of Tourism, Travel, and Hospitality in Prishtina, International Tourism Fair COTTM in China, ITB Berlin 2015 in Berlin, Tourist Fair BIT in Milan, the Holiday World Fair in Prague and many more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5" name="Shape 125"/>
          <p:cNvSpPr/>
          <p:nvPr>
            <p:ph type="sldImg"/>
          </p:nvPr>
        </p:nvSpPr>
        <p:spPr>
          <a:prstGeom prst="rect">
            <a:avLst/>
          </a:prstGeom>
        </p:spPr>
        <p:txBody>
          <a:bodyPr/>
          <a:lstStyle/>
          <a:p>
            <a:pPr lvl="0"/>
          </a:p>
        </p:txBody>
      </p:sp>
      <p:sp>
        <p:nvSpPr>
          <p:cNvPr id="126" name="Shape 126"/>
          <p:cNvSpPr/>
          <p:nvPr>
            <p:ph type="body" sz="quarter" idx="1"/>
          </p:nvPr>
        </p:nvSpPr>
        <p:spPr>
          <a:prstGeom prst="rect">
            <a:avLst/>
          </a:prstGeom>
        </p:spPr>
        <p:txBody>
          <a:bodyPr/>
          <a:lstStyle/>
          <a:p>
            <a:pPr lvl="0">
              <a:lnSpc>
                <a:spcPct val="106199"/>
              </a:lnSpc>
              <a:buSzPct val="100000"/>
              <a:buFont typeface="Arial"/>
              <a:buChar char="•"/>
              <a:defRPr sz="1800"/>
            </a:pPr>
            <a:r>
              <a:rPr sz="2200"/>
              <a:t>Campaign achieved something great when Albania was selected for Pope Francis’ visit</a:t>
            </a:r>
            <a:endParaRPr sz="2200"/>
          </a:p>
          <a:p>
            <a:pPr lvl="0">
              <a:lnSpc>
                <a:spcPct val="106199"/>
              </a:lnSpc>
              <a:buSzPct val="100000"/>
              <a:buFont typeface="Arial"/>
              <a:buChar char="•"/>
              <a:defRPr sz="1800"/>
            </a:pPr>
            <a:r>
              <a:rPr sz="2200"/>
              <a:t>In the first quarter of 2014, foreign tourists increased 26.6% </a:t>
            </a:r>
            <a:endParaRPr sz="2200"/>
          </a:p>
          <a:p>
            <a:pPr lvl="0">
              <a:lnSpc>
                <a:spcPct val="106199"/>
              </a:lnSpc>
              <a:buSzPct val="100000"/>
              <a:buFont typeface="Arial"/>
              <a:buChar char="•"/>
              <a:defRPr sz="1800"/>
            </a:pPr>
            <a:r>
              <a:rPr sz="2200"/>
              <a:t>Number of foreign visitors was 54,329 for the first quarter of 2014, compared to 31,020 for the same time in 2013</a:t>
            </a:r>
            <a:endParaRPr sz="2200"/>
          </a:p>
          <a:p>
            <a:pPr lvl="0">
              <a:lnSpc>
                <a:spcPct val="106199"/>
              </a:lnSpc>
              <a:buSzPct val="100000"/>
              <a:buFont typeface="Arial"/>
              <a:buChar char="•"/>
              <a:defRPr sz="1800"/>
            </a:pPr>
            <a:r>
              <a:rPr sz="2200"/>
              <a:t>98.2% of visits were personal (holiday/vacation purposes, visits to friends and family, religious visits)</a:t>
            </a:r>
            <a:endParaRPr sz="2200"/>
          </a:p>
          <a:p>
            <a:pPr lvl="0">
              <a:lnSpc>
                <a:spcPct val="106199"/>
              </a:lnSpc>
              <a:buSzPct val="100000"/>
              <a:buFont typeface="Arial"/>
              <a:buChar char="•"/>
              <a:defRPr sz="1800"/>
            </a:pPr>
            <a:r>
              <a:rPr sz="2200"/>
              <a:t>This is an increase of 26.9%</a:t>
            </a:r>
            <a:endParaRPr sz="2200"/>
          </a:p>
          <a:p>
            <a:pPr lvl="0">
              <a:lnSpc>
                <a:spcPct val="106199"/>
              </a:lnSpc>
              <a:buSzPct val="100000"/>
              <a:buFont typeface="Arial"/>
              <a:buChar char="•"/>
              <a:defRPr sz="1800"/>
            </a:pPr>
            <a:r>
              <a:rPr sz="2200"/>
              <a:t>In 2014, the leisure travel spending was expected to grow 5.2% .</a:t>
            </a:r>
            <a:endParaRPr sz="2200"/>
          </a:p>
          <a:p>
            <a:pPr lvl="0">
              <a:lnSpc>
                <a:spcPct val="106199"/>
              </a:lnSpc>
              <a:buSzPct val="100000"/>
              <a:buFont typeface="Arial"/>
              <a:buChar char="•"/>
              <a:defRPr sz="1800"/>
            </a:pPr>
            <a:r>
              <a:rPr sz="2200"/>
              <a:t>In 2014, travel and tourism supported 41,000 jobs in Albania.</a:t>
            </a:r>
            <a:endParaRPr sz="2200"/>
          </a:p>
          <a:p>
            <a:pPr lvl="0">
              <a:lnSpc>
                <a:spcPct val="106199"/>
              </a:lnSpc>
              <a:buSzPct val="100000"/>
              <a:buFont typeface="Arial"/>
              <a:buChar char="•"/>
              <a:defRPr sz="1800"/>
            </a:pPr>
            <a:r>
              <a:rPr sz="2200"/>
              <a:t>2014 saw a rise of 4.1% in travel investment.</a:t>
            </a:r>
            <a:endParaRPr sz="2200"/>
          </a:p>
          <a:p>
            <a:pPr lvl="0">
              <a:lnSpc>
                <a:spcPct val="106199"/>
              </a:lnSpc>
              <a:buSzPct val="100000"/>
              <a:buFont typeface="Arial"/>
              <a:buChar char="•"/>
              <a:defRPr sz="1800"/>
            </a:pPr>
            <a:r>
              <a:rPr sz="2200"/>
              <a:t>Tourism’s contribution to Albania’s GDP is expected to go from 4.8% in 2013 to 6.1% in 2024. </a:t>
            </a:r>
            <a:endParaRPr sz="2200"/>
          </a:p>
          <a:p>
            <a:pPr lvl="0">
              <a:lnSpc>
                <a:spcPct val="106199"/>
              </a:lnSpc>
              <a:buSzPct val="100000"/>
              <a:buFont typeface="Arial"/>
              <a:buChar char="•"/>
              <a:defRPr sz="1800"/>
            </a:pPr>
            <a:r>
              <a:rPr sz="2200"/>
              <a:t>In 2015, Albania has started plans for a second airport. </a:t>
            </a:r>
            <a:endParaRPr sz="2200"/>
          </a:p>
          <a:p>
            <a:pPr lvl="0">
              <a:lnSpc>
                <a:spcPct val="106199"/>
              </a:lnSpc>
              <a:buSzPct val="100000"/>
              <a:buFont typeface="Arial"/>
              <a:buChar char="•"/>
              <a:defRPr sz="1800"/>
            </a:pPr>
            <a:r>
              <a:rPr sz="2200"/>
              <a:t>Also in 2015, Albania has started plans for Sazan Island. It is a former military base on a isolated island in the Adriatic Sea. If renovated, it could be a historical and beautiful tourist attraction. </a:t>
            </a:r>
            <a:endParaRPr sz="2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2" name="Shape 132"/>
          <p:cNvSpPr/>
          <p:nvPr>
            <p:ph type="sldImg"/>
          </p:nvPr>
        </p:nvSpPr>
        <p:spPr>
          <a:prstGeom prst="rect">
            <a:avLst/>
          </a:prstGeom>
        </p:spPr>
        <p:txBody>
          <a:bodyPr/>
          <a:lstStyle/>
          <a:p>
            <a:pPr lvl="0"/>
          </a:p>
        </p:txBody>
      </p:sp>
      <p:sp>
        <p:nvSpPr>
          <p:cNvPr id="133" name="Shape 133"/>
          <p:cNvSpPr/>
          <p:nvPr>
            <p:ph type="body" sz="quarter" idx="1"/>
          </p:nvPr>
        </p:nvSpPr>
        <p:spPr>
          <a:prstGeom prst="rect">
            <a:avLst/>
          </a:prstGeom>
        </p:spPr>
        <p:txBody>
          <a:bodyPr/>
          <a:lstStyle/>
          <a:p>
            <a:pPr lvl="0">
              <a:lnSpc>
                <a:spcPct val="117999"/>
              </a:lnSpc>
              <a:buSzPct val="100000"/>
              <a:buFont typeface="Arial"/>
              <a:buChar char="•"/>
              <a:defRPr sz="1800"/>
            </a:pPr>
            <a:r>
              <a:rPr sz="2200"/>
              <a:t>The Visit Albania: Go Your Own Way campaign is political. </a:t>
            </a:r>
            <a:endParaRPr sz="2200"/>
          </a:p>
          <a:p>
            <a:pPr lvl="0">
              <a:lnSpc>
                <a:spcPct val="117999"/>
              </a:lnSpc>
              <a:buSzPct val="100000"/>
              <a:buFont typeface="Arial"/>
              <a:buChar char="•"/>
              <a:defRPr sz="1800"/>
            </a:pPr>
            <a:r>
              <a:rPr sz="2200"/>
              <a:t>According to Simon Anholt, national image is a “fixed asset” (34). It is created by stereotypes that allow people to categorize information about each country. </a:t>
            </a:r>
            <a:endParaRPr sz="2200"/>
          </a:p>
          <a:p>
            <a:pPr lvl="0">
              <a:lnSpc>
                <a:spcPct val="117999"/>
              </a:lnSpc>
              <a:buSzPct val="100000"/>
              <a:buFont typeface="Arial"/>
              <a:buChar char="•"/>
              <a:defRPr sz="1800"/>
            </a:pPr>
            <a:r>
              <a:rPr sz="2200"/>
              <a:t>This also means that any attempt at changing this image will take generations, not just one campaign. </a:t>
            </a:r>
            <a:endParaRPr sz="2200"/>
          </a:p>
          <a:p>
            <a:pPr lvl="0">
              <a:lnSpc>
                <a:spcPct val="117999"/>
              </a:lnSpc>
              <a:buSzPct val="100000"/>
              <a:buFont typeface="Arial"/>
              <a:buChar char="•"/>
              <a:defRPr sz="1800"/>
            </a:pPr>
            <a:r>
              <a:rPr sz="2200"/>
              <a:t>Go Your Own Way is a great start, but it won’t undo every negative stereotype that has been associated with Albania throughout history.</a:t>
            </a:r>
            <a:endParaRPr sz="2200"/>
          </a:p>
          <a:p>
            <a:pPr lvl="0">
              <a:lnSpc>
                <a:spcPct val="117999"/>
              </a:lnSpc>
              <a:buSzPct val="100000"/>
              <a:buFont typeface="Arial"/>
              <a:buChar char="•"/>
              <a:defRPr sz="1800"/>
            </a:pPr>
            <a:r>
              <a:rPr sz="2200"/>
              <a:t>Tourism is one of the more important parts to changing a national brand. Visitors spread the word about the country in either a positive or negative way depending on the success of the campaign. </a:t>
            </a:r>
            <a:endParaRPr sz="2200"/>
          </a:p>
          <a:p>
            <a:pPr lvl="0">
              <a:lnSpc>
                <a:spcPct val="117999"/>
              </a:lnSpc>
              <a:buSzPct val="100000"/>
              <a:buFont typeface="Arial"/>
              <a:buChar char="•"/>
              <a:defRPr sz="1800"/>
            </a:pPr>
            <a:r>
              <a:rPr sz="2200"/>
              <a:t>Other important parts of a nation branding campaign include: exported products, policy decisions, country’s attitude toward foreign investment, cultural exchange, and finally, the citizens themselves and how they portray the country and culture abroad and with visitors. </a:t>
            </a:r>
            <a:endParaRPr sz="2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9" name="Shape 139"/>
          <p:cNvSpPr/>
          <p:nvPr>
            <p:ph type="sldImg"/>
          </p:nvPr>
        </p:nvSpPr>
        <p:spPr>
          <a:prstGeom prst="rect">
            <a:avLst/>
          </a:prstGeom>
        </p:spPr>
        <p:txBody>
          <a:bodyPr/>
          <a:lstStyle/>
          <a:p>
            <a:pPr lvl="0"/>
          </a:p>
        </p:txBody>
      </p:sp>
      <p:sp>
        <p:nvSpPr>
          <p:cNvPr id="140" name="Shape 140"/>
          <p:cNvSpPr/>
          <p:nvPr>
            <p:ph type="body" sz="quarter" idx="1"/>
          </p:nvPr>
        </p:nvSpPr>
        <p:spPr>
          <a:prstGeom prst="rect">
            <a:avLst/>
          </a:prstGeom>
        </p:spPr>
        <p:txBody>
          <a:bodyPr/>
          <a:lstStyle/>
          <a:p>
            <a:pPr lvl="0">
              <a:lnSpc>
                <a:spcPct val="106199"/>
              </a:lnSpc>
              <a:buSzPct val="100000"/>
              <a:buFont typeface="Arial"/>
              <a:buChar char="•"/>
              <a:defRPr sz="1800"/>
            </a:pPr>
            <a:r>
              <a:rPr sz="2200"/>
              <a:t>The image of instability has plagued Albania since the fall of communism. </a:t>
            </a:r>
            <a:endParaRPr sz="2200"/>
          </a:p>
          <a:p>
            <a:pPr lvl="0">
              <a:lnSpc>
                <a:spcPct val="106199"/>
              </a:lnSpc>
              <a:buSzPct val="100000"/>
              <a:buFont typeface="Arial"/>
              <a:buChar char="•"/>
              <a:defRPr sz="1800"/>
            </a:pPr>
            <a:r>
              <a:rPr sz="2200"/>
              <a:t>Since the fall of communism, Albania and the rest of the Balkans have relied on assistance from Western Europe. </a:t>
            </a:r>
            <a:endParaRPr sz="2200"/>
          </a:p>
          <a:p>
            <a:pPr lvl="0">
              <a:lnSpc>
                <a:spcPct val="106199"/>
              </a:lnSpc>
              <a:buSzPct val="100000"/>
              <a:buFont typeface="Arial"/>
              <a:buChar char="•"/>
              <a:defRPr sz="1800"/>
            </a:pPr>
            <a:r>
              <a:rPr sz="2200"/>
              <a:t>It has been a struggle for Albania to achieve consideration to become a EU member</a:t>
            </a:r>
            <a:endParaRPr sz="2200"/>
          </a:p>
          <a:p>
            <a:pPr lvl="0">
              <a:lnSpc>
                <a:spcPct val="106199"/>
              </a:lnSpc>
              <a:buSzPct val="100000"/>
              <a:buFont typeface="Arial"/>
              <a:buChar char="•"/>
              <a:defRPr sz="1800"/>
            </a:pPr>
            <a:r>
              <a:rPr sz="2200"/>
              <a:t>This separation or difference from other European nations makes Albania be seen as “lesser than” or an “other”</a:t>
            </a:r>
            <a:endParaRPr sz="2200"/>
          </a:p>
          <a:p>
            <a:pPr lvl="0">
              <a:lnSpc>
                <a:spcPct val="106199"/>
              </a:lnSpc>
              <a:buSzPct val="100000"/>
              <a:buFont typeface="Arial"/>
              <a:buChar char="•"/>
              <a:defRPr sz="1800"/>
            </a:pPr>
            <a:r>
              <a:rPr sz="2200"/>
              <a:t>Albania finally received Candidate status from the EU in 2014. </a:t>
            </a:r>
            <a:endParaRPr sz="2200"/>
          </a:p>
          <a:p>
            <a:pPr lvl="0">
              <a:lnSpc>
                <a:spcPct val="106199"/>
              </a:lnSpc>
              <a:buSzPct val="100000"/>
              <a:buFont typeface="Arial"/>
              <a:buChar char="•"/>
              <a:defRPr sz="1800"/>
            </a:pPr>
            <a:r>
              <a:rPr sz="2200"/>
              <a:t>The EU advised that Albania still had a lot of work to do to curb organized crime and corruption. However, the candidacy encourages a positive national brand and reinforces the work that Visit Albania started.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6" name="Shape 146"/>
          <p:cNvSpPr/>
          <p:nvPr>
            <p:ph type="sldImg"/>
          </p:nvPr>
        </p:nvSpPr>
        <p:spPr>
          <a:prstGeom prst="rect">
            <a:avLst/>
          </a:prstGeom>
        </p:spPr>
        <p:txBody>
          <a:bodyPr/>
          <a:lstStyle/>
          <a:p>
            <a:pPr lvl="0"/>
          </a:p>
        </p:txBody>
      </p:sp>
      <p:sp>
        <p:nvSpPr>
          <p:cNvPr id="147" name="Shape 147"/>
          <p:cNvSpPr/>
          <p:nvPr>
            <p:ph type="body" sz="quarter" idx="1"/>
          </p:nvPr>
        </p:nvSpPr>
        <p:spPr>
          <a:prstGeom prst="rect">
            <a:avLst/>
          </a:prstGeom>
        </p:spPr>
        <p:txBody>
          <a:bodyPr/>
          <a:lstStyle/>
          <a:p>
            <a:pPr lvl="0">
              <a:lnSpc>
                <a:spcPct val="106199"/>
              </a:lnSpc>
              <a:buSzPct val="100000"/>
              <a:buFont typeface="Arial"/>
              <a:buChar char="•"/>
              <a:defRPr sz="1800"/>
            </a:pPr>
            <a:r>
              <a:rPr sz="2200"/>
              <a:t>Campaign was appropriate for Albania and shows the marks of Albania’s country and culture profile. </a:t>
            </a:r>
            <a:endParaRPr sz="2200"/>
          </a:p>
          <a:p>
            <a:pPr lvl="0">
              <a:lnSpc>
                <a:spcPct val="106199"/>
              </a:lnSpc>
              <a:buSzPct val="100000"/>
              <a:buFont typeface="Arial"/>
              <a:buChar char="•"/>
              <a:defRPr sz="1800"/>
            </a:pPr>
            <a:r>
              <a:rPr sz="2200"/>
              <a:t>The campaign respects and recognizes Albania’s history – communist and otherwise.</a:t>
            </a:r>
            <a:endParaRPr sz="2200"/>
          </a:p>
          <a:p>
            <a:pPr lvl="0">
              <a:lnSpc>
                <a:spcPct val="106199"/>
              </a:lnSpc>
              <a:buSzPct val="100000"/>
              <a:buFont typeface="Arial"/>
              <a:buChar char="•"/>
              <a:defRPr sz="1800"/>
            </a:pPr>
            <a:r>
              <a:rPr sz="2200"/>
              <a:t>For example, Visit Albania provided information about military structures that were left by the Communist regime and that can now be seen as a historical site. </a:t>
            </a:r>
            <a:endParaRPr sz="2200"/>
          </a:p>
          <a:p>
            <a:pPr lvl="0">
              <a:lnSpc>
                <a:spcPct val="106199"/>
              </a:lnSpc>
              <a:buSzPct val="100000"/>
              <a:buFont typeface="Arial"/>
              <a:buChar char="•"/>
              <a:defRPr sz="1800"/>
            </a:pPr>
            <a:r>
              <a:rPr sz="2200"/>
              <a:t>Highlights the UNESCO heritage sites and the geographical beauty of the country as a reason to visit. </a:t>
            </a:r>
            <a:endParaRPr sz="2200"/>
          </a:p>
          <a:p>
            <a:pPr lvl="0">
              <a:lnSpc>
                <a:spcPct val="106199"/>
              </a:lnSpc>
              <a:buSzPct val="100000"/>
              <a:buFont typeface="Arial"/>
              <a:buChar char="•"/>
              <a:defRPr sz="1800"/>
            </a:pPr>
            <a:r>
              <a:rPr sz="2200"/>
              <a:t>Uses direct language in the messaging supporting Albania’s low-context ideal</a:t>
            </a:r>
            <a:endParaRPr sz="2200"/>
          </a:p>
          <a:p>
            <a:pPr lvl="0">
              <a:lnSpc>
                <a:spcPct val="106199"/>
              </a:lnSpc>
              <a:buSzPct val="100000"/>
              <a:buFont typeface="Arial"/>
              <a:buChar char="•"/>
              <a:defRPr sz="1800"/>
            </a:pPr>
            <a:r>
              <a:rPr sz="2200"/>
              <a:t>Highlights collectivist society and relationship-oriented nature with tactics</a:t>
            </a:r>
            <a:endParaRPr sz="2200"/>
          </a:p>
          <a:p>
            <a:pPr lvl="0">
              <a:lnSpc>
                <a:spcPct val="106199"/>
              </a:lnSpc>
              <a:buSzPct val="100000"/>
              <a:buFont typeface="Arial"/>
              <a:buChar char="•"/>
              <a:defRPr sz="1800"/>
            </a:pPr>
            <a:r>
              <a:rPr sz="2200"/>
              <a:t>For example, Albanians are successful at tourism conventions where they can make connections to their audience.</a:t>
            </a:r>
            <a:endParaRPr sz="2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3" name="Shape 153"/>
          <p:cNvSpPr/>
          <p:nvPr>
            <p:ph type="sldImg"/>
          </p:nvPr>
        </p:nvSpPr>
        <p:spPr>
          <a:prstGeom prst="rect">
            <a:avLst/>
          </a:prstGeom>
        </p:spPr>
        <p:txBody>
          <a:bodyPr/>
          <a:lstStyle/>
          <a:p>
            <a:pPr lvl="0"/>
          </a:p>
        </p:txBody>
      </p:sp>
      <p:sp>
        <p:nvSpPr>
          <p:cNvPr id="154" name="Shape 154"/>
          <p:cNvSpPr/>
          <p:nvPr>
            <p:ph type="body" sz="quarter" idx="1"/>
          </p:nvPr>
        </p:nvSpPr>
        <p:spPr>
          <a:prstGeom prst="rect">
            <a:avLst/>
          </a:prstGeom>
        </p:spPr>
        <p:txBody>
          <a:bodyPr/>
          <a:lstStyle/>
          <a:p>
            <a:pPr lvl="0">
              <a:lnSpc>
                <a:spcPct val="106199"/>
              </a:lnSpc>
              <a:buSzPct val="100000"/>
              <a:buFont typeface="Arial"/>
              <a:buChar char="•"/>
              <a:defRPr sz="1800"/>
            </a:pPr>
            <a:r>
              <a:rPr sz="2200"/>
              <a:t>The campaign’s primary objective was to curb Albania’s negative reputation. </a:t>
            </a:r>
            <a:endParaRPr sz="2200"/>
          </a:p>
          <a:p>
            <a:pPr lvl="0">
              <a:lnSpc>
                <a:spcPct val="106199"/>
              </a:lnSpc>
              <a:buSzPct val="100000"/>
              <a:buFont typeface="Arial"/>
              <a:buChar char="•"/>
              <a:defRPr sz="1800"/>
            </a:pPr>
            <a:r>
              <a:rPr sz="2200"/>
              <a:t>It was meant to support other political goals that Albania has. </a:t>
            </a:r>
            <a:endParaRPr sz="2200"/>
          </a:p>
          <a:p>
            <a:pPr lvl="0">
              <a:lnSpc>
                <a:spcPct val="106199"/>
              </a:lnSpc>
              <a:buSzPct val="100000"/>
              <a:buFont typeface="Arial"/>
              <a:buChar char="•"/>
              <a:defRPr sz="1800"/>
            </a:pPr>
            <a:r>
              <a:rPr sz="2200"/>
              <a:t>For example, it supported Albania’s attempts to become a EU member. </a:t>
            </a:r>
            <a:endParaRPr sz="2200"/>
          </a:p>
          <a:p>
            <a:pPr lvl="0">
              <a:lnSpc>
                <a:spcPct val="106199"/>
              </a:lnSpc>
              <a:buSzPct val="100000"/>
              <a:buFont typeface="Arial"/>
              <a:buChar char="•"/>
              <a:defRPr sz="1800"/>
            </a:pPr>
            <a:r>
              <a:rPr sz="2200"/>
              <a:t>Visit Albania reinforced the positive attributes that Albanians love about their country. </a:t>
            </a:r>
            <a:endParaRPr sz="2200"/>
          </a:p>
          <a:p>
            <a:pPr lvl="0">
              <a:lnSpc>
                <a:spcPct val="106199"/>
              </a:lnSpc>
              <a:buSzPct val="100000"/>
              <a:buFont typeface="Arial"/>
              <a:buChar char="•"/>
              <a:defRPr sz="1800"/>
            </a:pPr>
            <a:r>
              <a:rPr sz="2200"/>
              <a:t>It also benefited from Albanian’s interpersonal connections while presenting the campaign internationally. </a:t>
            </a:r>
            <a:endParaRPr sz="2200"/>
          </a:p>
          <a:p>
            <a:pPr lvl="0">
              <a:lnSpc>
                <a:spcPct val="106199"/>
              </a:lnSpc>
              <a:buSzPct val="100000"/>
              <a:buFont typeface="Arial"/>
              <a:buChar char="•"/>
              <a:defRPr sz="1800"/>
            </a:pPr>
            <a:r>
              <a:rPr sz="2200"/>
              <a:t>Overall, the campaign has been a major success, but it is a first step in a long battle against Albanian’s long standing negative reputation. </a:t>
            </a:r>
            <a:endParaRPr sz="2200"/>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Title Slide">
    <p:spTree>
      <p:nvGrpSpPr>
        <p:cNvPr id="1" name=""/>
        <p:cNvGrpSpPr/>
        <p:nvPr/>
      </p:nvGrpSpPr>
      <p:grpSpPr>
        <a:xfrm>
          <a:off x="0" y="0"/>
          <a:ext cx="0" cy="0"/>
          <a:chOff x="0" y="0"/>
          <a:chExt cx="0" cy="0"/>
        </a:xfrm>
      </p:grpSpPr>
      <p:sp>
        <p:nvSpPr>
          <p:cNvPr id="6" name="Shape 6"/>
          <p:cNvSpPr/>
          <p:nvPr>
            <p:ph type="title"/>
          </p:nvPr>
        </p:nvSpPr>
        <p:spPr>
          <a:xfrm>
            <a:off x="1828800" y="3689356"/>
            <a:ext cx="20726400" cy="4083044"/>
          </a:xfrm>
          <a:prstGeom prst="rect">
            <a:avLst/>
          </a:prstGeom>
        </p:spPr>
        <p:txBody>
          <a:bodyPr/>
          <a:lstStyle/>
          <a:p>
            <a:pPr lvl="0">
              <a:defRPr sz="1800"/>
            </a:pPr>
            <a:r>
              <a:rPr sz="10500"/>
              <a:t>Title Text</a:t>
            </a:r>
          </a:p>
        </p:txBody>
      </p:sp>
      <p:sp>
        <p:nvSpPr>
          <p:cNvPr id="7" name="Shape 7"/>
          <p:cNvSpPr/>
          <p:nvPr>
            <p:ph type="body" idx="1"/>
          </p:nvPr>
        </p:nvSpPr>
        <p:spPr>
          <a:xfrm>
            <a:off x="3657600" y="7772400"/>
            <a:ext cx="17068800" cy="5943600"/>
          </a:xfrm>
          <a:prstGeom prst="rect">
            <a:avLst/>
          </a:prstGeom>
        </p:spPr>
        <p:txBody>
          <a:bodyPr/>
          <a:lstStyle>
            <a:lvl1pPr marL="0" indent="0" algn="ctr">
              <a:buSzTx/>
              <a:buFontTx/>
              <a:buNone/>
              <a:defRPr>
                <a:solidFill>
                  <a:srgbClr val="888888"/>
                </a:solidFill>
              </a:defRPr>
            </a:lvl1pPr>
            <a:lvl2pPr marL="0" indent="1088523" algn="ctr">
              <a:buSzTx/>
              <a:buFontTx/>
              <a:buNone/>
              <a:defRPr>
                <a:solidFill>
                  <a:srgbClr val="888888"/>
                </a:solidFill>
              </a:defRPr>
            </a:lvl2pPr>
            <a:lvl3pPr marL="0" indent="2177046" algn="ctr">
              <a:buSzTx/>
              <a:buFontTx/>
              <a:buNone/>
              <a:defRPr>
                <a:solidFill>
                  <a:srgbClr val="888888"/>
                </a:solidFill>
              </a:defRPr>
            </a:lvl3pPr>
            <a:lvl4pPr marL="0" indent="3265570" algn="ctr">
              <a:buSzTx/>
              <a:buFontTx/>
              <a:buNone/>
              <a:defRPr>
                <a:solidFill>
                  <a:srgbClr val="888888"/>
                </a:solidFill>
              </a:defRPr>
            </a:lvl4pPr>
            <a:lvl5pPr marL="0" indent="4354095" algn="ctr">
              <a:buSzTx/>
              <a:buFontTx/>
              <a:buNone/>
              <a:defRPr>
                <a:solidFill>
                  <a:srgbClr val="888888"/>
                </a:solidFill>
              </a:defRPr>
            </a:lvl5pPr>
          </a:lstStyle>
          <a:p>
            <a:pPr lvl="0">
              <a:defRPr sz="1800">
                <a:solidFill>
                  <a:srgbClr val="000000"/>
                </a:solidFill>
              </a:defRPr>
            </a:pPr>
            <a:r>
              <a:rPr sz="7600">
                <a:solidFill>
                  <a:srgbClr val="888888"/>
                </a:solidFill>
              </a:rPr>
              <a:t>Body Level One</a:t>
            </a:r>
            <a:endParaRPr sz="7600">
              <a:solidFill>
                <a:srgbClr val="888888"/>
              </a:solidFill>
            </a:endParaRPr>
          </a:p>
          <a:p>
            <a:pPr lvl="1">
              <a:defRPr sz="1800">
                <a:solidFill>
                  <a:srgbClr val="000000"/>
                </a:solidFill>
              </a:defRPr>
            </a:pPr>
            <a:r>
              <a:rPr sz="7600">
                <a:solidFill>
                  <a:srgbClr val="888888"/>
                </a:solidFill>
              </a:rPr>
              <a:t>Body Level Two</a:t>
            </a:r>
            <a:endParaRPr sz="7600">
              <a:solidFill>
                <a:srgbClr val="888888"/>
              </a:solidFill>
            </a:endParaRPr>
          </a:p>
          <a:p>
            <a:pPr lvl="2">
              <a:defRPr sz="1800">
                <a:solidFill>
                  <a:srgbClr val="000000"/>
                </a:solidFill>
              </a:defRPr>
            </a:pPr>
            <a:r>
              <a:rPr sz="7600">
                <a:solidFill>
                  <a:srgbClr val="888888"/>
                </a:solidFill>
              </a:rPr>
              <a:t>Body Level Three</a:t>
            </a:r>
            <a:endParaRPr sz="7600">
              <a:solidFill>
                <a:srgbClr val="888888"/>
              </a:solidFill>
            </a:endParaRPr>
          </a:p>
          <a:p>
            <a:pPr lvl="3">
              <a:defRPr sz="1800">
                <a:solidFill>
                  <a:srgbClr val="000000"/>
                </a:solidFill>
              </a:defRPr>
            </a:pPr>
            <a:r>
              <a:rPr sz="7600">
                <a:solidFill>
                  <a:srgbClr val="888888"/>
                </a:solidFill>
              </a:rPr>
              <a:t>Body Level Four</a:t>
            </a:r>
            <a:endParaRPr sz="7600">
              <a:solidFill>
                <a:srgbClr val="888888"/>
              </a:solidFill>
            </a:endParaRPr>
          </a:p>
          <a:p>
            <a:pPr lvl="4">
              <a:defRPr sz="1800">
                <a:solidFill>
                  <a:srgbClr val="000000"/>
                </a:solidFill>
              </a:defRPr>
            </a:pPr>
            <a:r>
              <a:rPr sz="7600">
                <a:solidFill>
                  <a:srgbClr val="888888"/>
                </a:solidFill>
              </a:rPr>
              <a:t>Body Level Five</a:t>
            </a:r>
          </a:p>
        </p:txBody>
      </p:sp>
      <p:sp>
        <p:nvSpPr>
          <p:cNvPr id="8" name="Shape 8"/>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10" name="Shape 10"/>
          <p:cNvSpPr/>
          <p:nvPr>
            <p:ph type="title"/>
          </p:nvPr>
        </p:nvSpPr>
        <p:spPr>
          <a:xfrm>
            <a:off x="1219200" y="184149"/>
            <a:ext cx="21945600" cy="3016254"/>
          </a:xfrm>
          <a:prstGeom prst="rect">
            <a:avLst/>
          </a:prstGeom>
        </p:spPr>
        <p:txBody>
          <a:bodyPr/>
          <a:lstStyle/>
          <a:p>
            <a:pPr lvl="0">
              <a:defRPr sz="1800"/>
            </a:pPr>
            <a:r>
              <a:rPr sz="10500"/>
              <a:t>Title Text</a:t>
            </a:r>
          </a:p>
        </p:txBody>
      </p:sp>
      <p:sp>
        <p:nvSpPr>
          <p:cNvPr id="11" name="Shape 11"/>
          <p:cNvSpPr/>
          <p:nvPr>
            <p:ph type="body" idx="1"/>
          </p:nvPr>
        </p:nvSpPr>
        <p:spPr>
          <a:xfrm>
            <a:off x="1219200" y="3200402"/>
            <a:ext cx="21945600" cy="10515598"/>
          </a:xfrm>
          <a:prstGeom prst="rect">
            <a:avLst/>
          </a:prstGeom>
        </p:spPr>
        <p:txBody>
          <a:bodyPr/>
          <a:lstStyle/>
          <a:p>
            <a:pPr lvl="0">
              <a:defRPr sz="1800"/>
            </a:pPr>
            <a:r>
              <a:rPr sz="7600"/>
              <a:t>Body Level One</a:t>
            </a:r>
            <a:endParaRPr sz="7600"/>
          </a:p>
          <a:p>
            <a:pPr lvl="1">
              <a:defRPr sz="1800"/>
            </a:pPr>
            <a:r>
              <a:rPr sz="7600"/>
              <a:t>Body Level Two</a:t>
            </a:r>
            <a:endParaRPr sz="7600"/>
          </a:p>
          <a:p>
            <a:pPr lvl="2">
              <a:defRPr sz="1800"/>
            </a:pPr>
            <a:r>
              <a:rPr sz="7600"/>
              <a:t>Body Level Three</a:t>
            </a:r>
            <a:endParaRPr sz="7600"/>
          </a:p>
          <a:p>
            <a:pPr lvl="3">
              <a:defRPr sz="1800"/>
            </a:pPr>
            <a:r>
              <a:rPr sz="7600"/>
              <a:t>Body Level Four</a:t>
            </a:r>
            <a:endParaRPr sz="7600"/>
          </a:p>
          <a:p>
            <a:pPr lvl="4">
              <a:defRPr sz="1800"/>
            </a:pPr>
            <a:r>
              <a:rPr sz="7600"/>
              <a:t>Body Level Five</a:t>
            </a:r>
          </a:p>
        </p:txBody>
      </p:sp>
      <p:sp>
        <p:nvSpPr>
          <p:cNvPr id="12" name="Shape 12"/>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Section Header">
    <p:spTree>
      <p:nvGrpSpPr>
        <p:cNvPr id="1" name=""/>
        <p:cNvGrpSpPr/>
        <p:nvPr/>
      </p:nvGrpSpPr>
      <p:grpSpPr>
        <a:xfrm>
          <a:off x="0" y="0"/>
          <a:ext cx="0" cy="0"/>
          <a:chOff x="0" y="0"/>
          <a:chExt cx="0" cy="0"/>
        </a:xfrm>
      </p:grpSpPr>
      <p:sp>
        <p:nvSpPr>
          <p:cNvPr id="14" name="Shape 14"/>
          <p:cNvSpPr/>
          <p:nvPr>
            <p:ph type="title"/>
          </p:nvPr>
        </p:nvSpPr>
        <p:spPr>
          <a:xfrm>
            <a:off x="1926168" y="8813803"/>
            <a:ext cx="20726401" cy="4902197"/>
          </a:xfrm>
          <a:prstGeom prst="rect">
            <a:avLst/>
          </a:prstGeom>
        </p:spPr>
        <p:txBody>
          <a:bodyPr anchor="t"/>
          <a:lstStyle>
            <a:lvl1pPr algn="l">
              <a:defRPr b="1" cap="all" sz="9500"/>
            </a:lvl1pPr>
          </a:lstStyle>
          <a:p>
            <a:pPr lvl="0">
              <a:defRPr b="0" cap="none" sz="1800"/>
            </a:pPr>
            <a:r>
              <a:rPr b="1" cap="all" sz="9500"/>
              <a:t>Title Text</a:t>
            </a:r>
          </a:p>
        </p:txBody>
      </p:sp>
      <p:sp>
        <p:nvSpPr>
          <p:cNvPr id="15" name="Shape 15"/>
          <p:cNvSpPr/>
          <p:nvPr>
            <p:ph type="body" idx="1"/>
          </p:nvPr>
        </p:nvSpPr>
        <p:spPr>
          <a:xfrm>
            <a:off x="1926168" y="2384426"/>
            <a:ext cx="20726401" cy="6429376"/>
          </a:xfrm>
          <a:prstGeom prst="rect">
            <a:avLst/>
          </a:prstGeom>
        </p:spPr>
        <p:txBody>
          <a:bodyPr anchor="b"/>
          <a:lstStyle>
            <a:lvl1pPr marL="0" indent="0">
              <a:spcBef>
                <a:spcPts val="1100"/>
              </a:spcBef>
              <a:buSzTx/>
              <a:buFontTx/>
              <a:buNone/>
              <a:defRPr sz="4800">
                <a:solidFill>
                  <a:srgbClr val="888888"/>
                </a:solidFill>
              </a:defRPr>
            </a:lvl1pPr>
            <a:lvl2pPr marL="0" indent="1088523">
              <a:spcBef>
                <a:spcPts val="1100"/>
              </a:spcBef>
              <a:buSzTx/>
              <a:buFontTx/>
              <a:buNone/>
              <a:defRPr sz="4800">
                <a:solidFill>
                  <a:srgbClr val="888888"/>
                </a:solidFill>
              </a:defRPr>
            </a:lvl2pPr>
            <a:lvl3pPr marL="0" indent="2177046">
              <a:spcBef>
                <a:spcPts val="1100"/>
              </a:spcBef>
              <a:buSzTx/>
              <a:buFontTx/>
              <a:buNone/>
              <a:defRPr sz="4800">
                <a:solidFill>
                  <a:srgbClr val="888888"/>
                </a:solidFill>
              </a:defRPr>
            </a:lvl3pPr>
            <a:lvl4pPr marL="0" indent="3265570">
              <a:spcBef>
                <a:spcPts val="1100"/>
              </a:spcBef>
              <a:buSzTx/>
              <a:buFontTx/>
              <a:buNone/>
              <a:defRPr sz="4800">
                <a:solidFill>
                  <a:srgbClr val="888888"/>
                </a:solidFill>
              </a:defRPr>
            </a:lvl4pPr>
            <a:lvl5pPr marL="0" indent="4354095">
              <a:spcBef>
                <a:spcPts val="1100"/>
              </a:spcBef>
              <a:buSzTx/>
              <a:buFontTx/>
              <a:buNone/>
              <a:defRPr sz="4800">
                <a:solidFill>
                  <a:srgbClr val="888888"/>
                </a:solidFill>
              </a:defRPr>
            </a:lvl5pPr>
          </a:lstStyle>
          <a:p>
            <a:pPr lvl="0">
              <a:defRPr sz="1800">
                <a:solidFill>
                  <a:srgbClr val="000000"/>
                </a:solidFill>
              </a:defRPr>
            </a:pPr>
            <a:r>
              <a:rPr sz="4800">
                <a:solidFill>
                  <a:srgbClr val="888888"/>
                </a:solidFill>
              </a:rPr>
              <a:t>Body Level One</a:t>
            </a:r>
            <a:endParaRPr sz="4800">
              <a:solidFill>
                <a:srgbClr val="888888"/>
              </a:solidFill>
            </a:endParaRPr>
          </a:p>
          <a:p>
            <a:pPr lvl="1">
              <a:defRPr sz="1800">
                <a:solidFill>
                  <a:srgbClr val="000000"/>
                </a:solidFill>
              </a:defRPr>
            </a:pPr>
            <a:r>
              <a:rPr sz="4800">
                <a:solidFill>
                  <a:srgbClr val="888888"/>
                </a:solidFill>
              </a:rPr>
              <a:t>Body Level Two</a:t>
            </a:r>
            <a:endParaRPr sz="4800">
              <a:solidFill>
                <a:srgbClr val="888888"/>
              </a:solidFill>
            </a:endParaRPr>
          </a:p>
          <a:p>
            <a:pPr lvl="2">
              <a:defRPr sz="1800">
                <a:solidFill>
                  <a:srgbClr val="000000"/>
                </a:solidFill>
              </a:defRPr>
            </a:pPr>
            <a:r>
              <a:rPr sz="4800">
                <a:solidFill>
                  <a:srgbClr val="888888"/>
                </a:solidFill>
              </a:rPr>
              <a:t>Body Level Three</a:t>
            </a:r>
            <a:endParaRPr sz="4800">
              <a:solidFill>
                <a:srgbClr val="888888"/>
              </a:solidFill>
            </a:endParaRPr>
          </a:p>
          <a:p>
            <a:pPr lvl="3">
              <a:defRPr sz="1800">
                <a:solidFill>
                  <a:srgbClr val="000000"/>
                </a:solidFill>
              </a:defRPr>
            </a:pPr>
            <a:r>
              <a:rPr sz="4800">
                <a:solidFill>
                  <a:srgbClr val="888888"/>
                </a:solidFill>
              </a:rPr>
              <a:t>Body Level Four</a:t>
            </a:r>
            <a:endParaRPr sz="4800">
              <a:solidFill>
                <a:srgbClr val="888888"/>
              </a:solidFill>
            </a:endParaRPr>
          </a:p>
          <a:p>
            <a:pPr lvl="4">
              <a:defRPr sz="1800">
                <a:solidFill>
                  <a:srgbClr val="000000"/>
                </a:solidFill>
              </a:defRPr>
            </a:pPr>
            <a:r>
              <a:rPr sz="4800">
                <a:solidFill>
                  <a:srgbClr val="888888"/>
                </a:solidFill>
              </a:rPr>
              <a:t>Body Level Five</a:t>
            </a:r>
          </a:p>
        </p:txBody>
      </p:sp>
      <p:sp>
        <p:nvSpPr>
          <p:cNvPr id="16" name="Shape 16"/>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Two Content">
    <p:spTree>
      <p:nvGrpSpPr>
        <p:cNvPr id="1" name=""/>
        <p:cNvGrpSpPr/>
        <p:nvPr/>
      </p:nvGrpSpPr>
      <p:grpSpPr>
        <a:xfrm>
          <a:off x="0" y="0"/>
          <a:ext cx="0" cy="0"/>
          <a:chOff x="0" y="0"/>
          <a:chExt cx="0" cy="0"/>
        </a:xfrm>
      </p:grpSpPr>
      <p:sp>
        <p:nvSpPr>
          <p:cNvPr id="18" name="Shape 18"/>
          <p:cNvSpPr/>
          <p:nvPr>
            <p:ph type="title"/>
          </p:nvPr>
        </p:nvSpPr>
        <p:spPr>
          <a:xfrm>
            <a:off x="1219200" y="0"/>
            <a:ext cx="21945600" cy="3384552"/>
          </a:xfrm>
          <a:prstGeom prst="rect">
            <a:avLst/>
          </a:prstGeom>
        </p:spPr>
        <p:txBody>
          <a:bodyPr/>
          <a:lstStyle/>
          <a:p>
            <a:pPr lvl="0">
              <a:defRPr sz="1800"/>
            </a:pPr>
            <a:r>
              <a:rPr sz="10500"/>
              <a:t>Title Text</a:t>
            </a:r>
          </a:p>
        </p:txBody>
      </p:sp>
      <p:sp>
        <p:nvSpPr>
          <p:cNvPr id="19" name="Shape 19"/>
          <p:cNvSpPr/>
          <p:nvPr>
            <p:ph type="body" idx="1"/>
          </p:nvPr>
        </p:nvSpPr>
        <p:spPr>
          <a:xfrm>
            <a:off x="3251200" y="6400803"/>
            <a:ext cx="29057600" cy="18103851"/>
          </a:xfrm>
          <a:prstGeom prst="rect">
            <a:avLst/>
          </a:prstGeom>
        </p:spPr>
        <p:txBody>
          <a:bodyPr/>
          <a:lstStyle>
            <a:lvl1pPr>
              <a:spcBef>
                <a:spcPts val="1600"/>
              </a:spcBef>
              <a:defRPr sz="6700"/>
            </a:lvl1pPr>
            <a:lvl2pPr marL="1888207" indent="-799683">
              <a:spcBef>
                <a:spcPts val="1600"/>
              </a:spcBef>
              <a:defRPr sz="6700"/>
            </a:lvl2pPr>
            <a:lvl3pPr marL="2936746" indent="-759698">
              <a:spcBef>
                <a:spcPts val="1600"/>
              </a:spcBef>
              <a:defRPr sz="6700"/>
            </a:lvl3pPr>
            <a:lvl4pPr marL="4113607" indent="-848036">
              <a:spcBef>
                <a:spcPts val="1600"/>
              </a:spcBef>
              <a:defRPr sz="6700"/>
            </a:lvl4pPr>
            <a:lvl5pPr marL="5202130" indent="-848036">
              <a:spcBef>
                <a:spcPts val="1600"/>
              </a:spcBef>
              <a:defRPr sz="6700"/>
            </a:lvl5pPr>
          </a:lstStyle>
          <a:p>
            <a:pPr lvl="0">
              <a:defRPr sz="1800"/>
            </a:pPr>
            <a:r>
              <a:rPr sz="6700"/>
              <a:t>Body Level One</a:t>
            </a:r>
            <a:endParaRPr sz="6700"/>
          </a:p>
          <a:p>
            <a:pPr lvl="1">
              <a:defRPr sz="1800"/>
            </a:pPr>
            <a:r>
              <a:rPr sz="6700"/>
              <a:t>Body Level Two</a:t>
            </a:r>
            <a:endParaRPr sz="6700"/>
          </a:p>
          <a:p>
            <a:pPr lvl="2">
              <a:defRPr sz="1800"/>
            </a:pPr>
            <a:r>
              <a:rPr sz="6700"/>
              <a:t>Body Level Three</a:t>
            </a:r>
            <a:endParaRPr sz="6700"/>
          </a:p>
          <a:p>
            <a:pPr lvl="3">
              <a:defRPr sz="1800"/>
            </a:pPr>
            <a:r>
              <a:rPr sz="6700"/>
              <a:t>Body Level Four</a:t>
            </a:r>
            <a:endParaRPr sz="6700"/>
          </a:p>
          <a:p>
            <a:pPr lvl="4">
              <a:defRPr sz="1800"/>
            </a:pPr>
            <a:r>
              <a:rPr sz="6700"/>
              <a:t>Body Level Five</a:t>
            </a:r>
          </a:p>
        </p:txBody>
      </p:sp>
      <p:sp>
        <p:nvSpPr>
          <p:cNvPr id="20" name="Shape 20"/>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Comparison">
    <p:spTree>
      <p:nvGrpSpPr>
        <p:cNvPr id="1" name=""/>
        <p:cNvGrpSpPr/>
        <p:nvPr/>
      </p:nvGrpSpPr>
      <p:grpSpPr>
        <a:xfrm>
          <a:off x="0" y="0"/>
          <a:ext cx="0" cy="0"/>
          <a:chOff x="0" y="0"/>
          <a:chExt cx="0" cy="0"/>
        </a:xfrm>
      </p:grpSpPr>
      <p:sp>
        <p:nvSpPr>
          <p:cNvPr id="22" name="Shape 22"/>
          <p:cNvSpPr/>
          <p:nvPr>
            <p:ph type="title"/>
          </p:nvPr>
        </p:nvSpPr>
        <p:spPr>
          <a:xfrm>
            <a:off x="1219200" y="513621"/>
            <a:ext cx="21945600" cy="2357310"/>
          </a:xfrm>
          <a:prstGeom prst="rect">
            <a:avLst/>
          </a:prstGeom>
        </p:spPr>
        <p:txBody>
          <a:bodyPr/>
          <a:lstStyle/>
          <a:p>
            <a:pPr lvl="0">
              <a:defRPr sz="1800"/>
            </a:pPr>
            <a:r>
              <a:rPr sz="10500"/>
              <a:t>Title Text</a:t>
            </a:r>
          </a:p>
        </p:txBody>
      </p:sp>
      <p:sp>
        <p:nvSpPr>
          <p:cNvPr id="23" name="Shape 23"/>
          <p:cNvSpPr/>
          <p:nvPr>
            <p:ph type="body" idx="1"/>
          </p:nvPr>
        </p:nvSpPr>
        <p:spPr>
          <a:xfrm>
            <a:off x="1219200" y="2870930"/>
            <a:ext cx="10773835" cy="1478821"/>
          </a:xfrm>
          <a:prstGeom prst="rect">
            <a:avLst/>
          </a:prstGeom>
        </p:spPr>
        <p:txBody>
          <a:bodyPr anchor="b"/>
          <a:lstStyle>
            <a:lvl1pPr marL="0" indent="0">
              <a:spcBef>
                <a:spcPts val="1300"/>
              </a:spcBef>
              <a:buSzTx/>
              <a:buFontTx/>
              <a:buNone/>
              <a:defRPr b="1" sz="5700"/>
            </a:lvl1pPr>
            <a:lvl2pPr marL="0" indent="1088523">
              <a:spcBef>
                <a:spcPts val="1300"/>
              </a:spcBef>
              <a:buSzTx/>
              <a:buFontTx/>
              <a:buNone/>
              <a:defRPr b="1" sz="5700"/>
            </a:lvl2pPr>
            <a:lvl3pPr marL="0" indent="2177046">
              <a:spcBef>
                <a:spcPts val="1300"/>
              </a:spcBef>
              <a:buSzTx/>
              <a:buFontTx/>
              <a:buNone/>
              <a:defRPr b="1" sz="5700"/>
            </a:lvl3pPr>
            <a:lvl4pPr marL="0" indent="3265570">
              <a:spcBef>
                <a:spcPts val="1300"/>
              </a:spcBef>
              <a:buSzTx/>
              <a:buFontTx/>
              <a:buNone/>
              <a:defRPr b="1" sz="5700"/>
            </a:lvl4pPr>
            <a:lvl5pPr marL="0" indent="4354095">
              <a:spcBef>
                <a:spcPts val="1300"/>
              </a:spcBef>
              <a:buSzTx/>
              <a:buFontTx/>
              <a:buNone/>
              <a:defRPr b="1" sz="5700"/>
            </a:lvl5pPr>
          </a:lstStyle>
          <a:p>
            <a:pPr lvl="0">
              <a:defRPr b="0" sz="1800"/>
            </a:pPr>
            <a:r>
              <a:rPr b="1" sz="5700"/>
              <a:t>Body Level One</a:t>
            </a:r>
            <a:endParaRPr b="1" sz="5700"/>
          </a:p>
          <a:p>
            <a:pPr lvl="1">
              <a:defRPr b="0" sz="1800"/>
            </a:pPr>
            <a:r>
              <a:rPr b="1" sz="5700"/>
              <a:t>Body Level Two</a:t>
            </a:r>
            <a:endParaRPr b="1" sz="5700"/>
          </a:p>
          <a:p>
            <a:pPr lvl="2">
              <a:defRPr b="0" sz="1800"/>
            </a:pPr>
            <a:r>
              <a:rPr b="1" sz="5700"/>
              <a:t>Body Level Three</a:t>
            </a:r>
            <a:endParaRPr b="1" sz="5700"/>
          </a:p>
          <a:p>
            <a:pPr lvl="3">
              <a:defRPr b="0" sz="1800"/>
            </a:pPr>
            <a:r>
              <a:rPr b="1" sz="5700"/>
              <a:t>Body Level Four</a:t>
            </a:r>
            <a:endParaRPr b="1" sz="5700"/>
          </a:p>
          <a:p>
            <a:pPr lvl="4">
              <a:defRPr b="0" sz="1800"/>
            </a:pPr>
            <a:r>
              <a:rPr b="1" sz="5700"/>
              <a:t>Body Level Five</a:t>
            </a:r>
          </a:p>
        </p:txBody>
      </p:sp>
      <p:sp>
        <p:nvSpPr>
          <p:cNvPr id="24" name="Shape 24"/>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Only">
    <p:spTree>
      <p:nvGrpSpPr>
        <p:cNvPr id="1" name=""/>
        <p:cNvGrpSpPr/>
        <p:nvPr/>
      </p:nvGrpSpPr>
      <p:grpSpPr>
        <a:xfrm>
          <a:off x="0" y="0"/>
          <a:ext cx="0" cy="0"/>
          <a:chOff x="0" y="0"/>
          <a:chExt cx="0" cy="0"/>
        </a:xfrm>
      </p:grpSpPr>
      <p:sp>
        <p:nvSpPr>
          <p:cNvPr id="26" name="Shape 26"/>
          <p:cNvSpPr/>
          <p:nvPr>
            <p:ph type="title"/>
          </p:nvPr>
        </p:nvSpPr>
        <p:spPr>
          <a:xfrm>
            <a:off x="1219200" y="184152"/>
            <a:ext cx="21945600" cy="3016249"/>
          </a:xfrm>
          <a:prstGeom prst="rect">
            <a:avLst/>
          </a:prstGeom>
        </p:spPr>
        <p:txBody>
          <a:bodyPr/>
          <a:lstStyle/>
          <a:p>
            <a:pPr lvl="0">
              <a:defRPr sz="1800"/>
            </a:pPr>
            <a:r>
              <a:rPr sz="10500"/>
              <a:t>Title Text</a:t>
            </a:r>
          </a:p>
        </p:txBody>
      </p:sp>
      <p:sp>
        <p:nvSpPr>
          <p:cNvPr id="27" name="Shape 27"/>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29" name="Shape 29"/>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Content with Caption">
    <p:spTree>
      <p:nvGrpSpPr>
        <p:cNvPr id="1" name=""/>
        <p:cNvGrpSpPr/>
        <p:nvPr/>
      </p:nvGrpSpPr>
      <p:grpSpPr>
        <a:xfrm>
          <a:off x="0" y="0"/>
          <a:ext cx="0" cy="0"/>
          <a:chOff x="0" y="0"/>
          <a:chExt cx="0" cy="0"/>
        </a:xfrm>
      </p:grpSpPr>
      <p:sp>
        <p:nvSpPr>
          <p:cNvPr id="31" name="Shape 31"/>
          <p:cNvSpPr/>
          <p:nvPr>
            <p:ph type="title"/>
          </p:nvPr>
        </p:nvSpPr>
        <p:spPr>
          <a:xfrm>
            <a:off x="1219200" y="0"/>
            <a:ext cx="8022169" cy="2870200"/>
          </a:xfrm>
          <a:prstGeom prst="rect">
            <a:avLst/>
          </a:prstGeom>
        </p:spPr>
        <p:txBody>
          <a:bodyPr anchor="b"/>
          <a:lstStyle>
            <a:lvl1pPr algn="l">
              <a:defRPr b="1" sz="4800"/>
            </a:lvl1pPr>
          </a:lstStyle>
          <a:p>
            <a:pPr lvl="0">
              <a:defRPr b="0" sz="1800"/>
            </a:pPr>
            <a:r>
              <a:rPr b="1" sz="4800"/>
              <a:t>Title Text</a:t>
            </a:r>
          </a:p>
        </p:txBody>
      </p:sp>
      <p:sp>
        <p:nvSpPr>
          <p:cNvPr id="32" name="Shape 32"/>
          <p:cNvSpPr/>
          <p:nvPr>
            <p:ph type="body" idx="1"/>
          </p:nvPr>
        </p:nvSpPr>
        <p:spPr>
          <a:xfrm>
            <a:off x="9533466" y="546103"/>
            <a:ext cx="13631334" cy="13169897"/>
          </a:xfrm>
          <a:prstGeom prst="rect">
            <a:avLst/>
          </a:prstGeom>
        </p:spPr>
        <p:txBody>
          <a:bodyPr/>
          <a:lstStyle/>
          <a:p>
            <a:pPr lvl="0">
              <a:defRPr sz="1800"/>
            </a:pPr>
            <a:r>
              <a:rPr sz="7600"/>
              <a:t>Body Level One</a:t>
            </a:r>
            <a:endParaRPr sz="7600"/>
          </a:p>
          <a:p>
            <a:pPr lvl="1">
              <a:defRPr sz="1800"/>
            </a:pPr>
            <a:r>
              <a:rPr sz="7600"/>
              <a:t>Body Level Two</a:t>
            </a:r>
            <a:endParaRPr sz="7600"/>
          </a:p>
          <a:p>
            <a:pPr lvl="2">
              <a:defRPr sz="1800"/>
            </a:pPr>
            <a:r>
              <a:rPr sz="7600"/>
              <a:t>Body Level Three</a:t>
            </a:r>
            <a:endParaRPr sz="7600"/>
          </a:p>
          <a:p>
            <a:pPr lvl="3">
              <a:defRPr sz="1800"/>
            </a:pPr>
            <a:r>
              <a:rPr sz="7600"/>
              <a:t>Body Level Four</a:t>
            </a:r>
            <a:endParaRPr sz="7600"/>
          </a:p>
          <a:p>
            <a:pPr lvl="4">
              <a:defRPr sz="1800"/>
            </a:pPr>
            <a:r>
              <a:rPr sz="7600"/>
              <a:t>Body Level Five</a:t>
            </a:r>
          </a:p>
        </p:txBody>
      </p:sp>
      <p:sp>
        <p:nvSpPr>
          <p:cNvPr id="33" name="Shape 33"/>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icture with Caption">
    <p:spTree>
      <p:nvGrpSpPr>
        <p:cNvPr id="1" name=""/>
        <p:cNvGrpSpPr/>
        <p:nvPr/>
      </p:nvGrpSpPr>
      <p:grpSpPr>
        <a:xfrm>
          <a:off x="0" y="0"/>
          <a:ext cx="0" cy="0"/>
          <a:chOff x="0" y="0"/>
          <a:chExt cx="0" cy="0"/>
        </a:xfrm>
      </p:grpSpPr>
      <p:sp>
        <p:nvSpPr>
          <p:cNvPr id="35" name="Shape 35"/>
          <p:cNvSpPr/>
          <p:nvPr>
            <p:ph type="title"/>
          </p:nvPr>
        </p:nvSpPr>
        <p:spPr>
          <a:xfrm>
            <a:off x="4779435" y="9601200"/>
            <a:ext cx="14630401" cy="1133476"/>
          </a:xfrm>
          <a:prstGeom prst="rect">
            <a:avLst/>
          </a:prstGeom>
        </p:spPr>
        <p:txBody>
          <a:bodyPr anchor="b"/>
          <a:lstStyle>
            <a:lvl1pPr algn="l">
              <a:defRPr b="1" sz="4800"/>
            </a:lvl1pPr>
          </a:lstStyle>
          <a:p>
            <a:pPr lvl="0">
              <a:defRPr b="0" sz="1800"/>
            </a:pPr>
            <a:r>
              <a:rPr b="1" sz="4800"/>
              <a:t>Title Text</a:t>
            </a:r>
          </a:p>
        </p:txBody>
      </p:sp>
      <p:sp>
        <p:nvSpPr>
          <p:cNvPr id="36" name="Shape 36"/>
          <p:cNvSpPr/>
          <p:nvPr>
            <p:ph type="body" idx="1"/>
          </p:nvPr>
        </p:nvSpPr>
        <p:spPr>
          <a:xfrm>
            <a:off x="4779435" y="10734675"/>
            <a:ext cx="14630401" cy="1609725"/>
          </a:xfrm>
          <a:prstGeom prst="rect">
            <a:avLst/>
          </a:prstGeom>
        </p:spPr>
        <p:txBody>
          <a:bodyPr/>
          <a:lstStyle>
            <a:lvl1pPr marL="0" indent="0">
              <a:spcBef>
                <a:spcPts val="700"/>
              </a:spcBef>
              <a:buSzTx/>
              <a:buFontTx/>
              <a:buNone/>
              <a:defRPr sz="3300"/>
            </a:lvl1pPr>
            <a:lvl2pPr marL="0" indent="1088523">
              <a:spcBef>
                <a:spcPts val="700"/>
              </a:spcBef>
              <a:buSzTx/>
              <a:buFontTx/>
              <a:buNone/>
              <a:defRPr sz="3300"/>
            </a:lvl2pPr>
            <a:lvl3pPr marL="0" indent="2177046">
              <a:spcBef>
                <a:spcPts val="700"/>
              </a:spcBef>
              <a:buSzTx/>
              <a:buFontTx/>
              <a:buNone/>
              <a:defRPr sz="3300"/>
            </a:lvl3pPr>
            <a:lvl4pPr marL="0" indent="3265570">
              <a:spcBef>
                <a:spcPts val="700"/>
              </a:spcBef>
              <a:buSzTx/>
              <a:buFontTx/>
              <a:buNone/>
              <a:defRPr sz="3300"/>
            </a:lvl4pPr>
            <a:lvl5pPr marL="0" indent="4354095">
              <a:spcBef>
                <a:spcPts val="700"/>
              </a:spcBef>
              <a:buSzTx/>
              <a:buFontTx/>
              <a:buNone/>
              <a:defRPr sz="3300"/>
            </a:lvl5pPr>
          </a:lstStyle>
          <a:p>
            <a:pPr lvl="0">
              <a:defRPr sz="1800"/>
            </a:pPr>
            <a:r>
              <a:rPr sz="3300"/>
              <a:t>Body Level One</a:t>
            </a:r>
            <a:endParaRPr sz="3300"/>
          </a:p>
          <a:p>
            <a:pPr lvl="1">
              <a:defRPr sz="1800"/>
            </a:pPr>
            <a:r>
              <a:rPr sz="3300"/>
              <a:t>Body Level Two</a:t>
            </a:r>
            <a:endParaRPr sz="3300"/>
          </a:p>
          <a:p>
            <a:pPr lvl="2">
              <a:defRPr sz="1800"/>
            </a:pPr>
            <a:r>
              <a:rPr sz="3300"/>
              <a:t>Body Level Three</a:t>
            </a:r>
            <a:endParaRPr sz="3300"/>
          </a:p>
          <a:p>
            <a:pPr lvl="3">
              <a:defRPr sz="1800"/>
            </a:pPr>
            <a:r>
              <a:rPr sz="3300"/>
              <a:t>Body Level Four</a:t>
            </a:r>
            <a:endParaRPr sz="3300"/>
          </a:p>
          <a:p>
            <a:pPr lvl="4">
              <a:defRPr sz="1800"/>
            </a:pPr>
            <a:r>
              <a:rPr sz="3300"/>
              <a:t>Body Level Five</a:t>
            </a:r>
          </a:p>
        </p:txBody>
      </p:sp>
      <p:sp>
        <p:nvSpPr>
          <p:cNvPr id="37" name="Shape 37"/>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Title and Vertical Text">
    <p:spTree>
      <p:nvGrpSpPr>
        <p:cNvPr id="1" name=""/>
        <p:cNvGrpSpPr/>
        <p:nvPr/>
      </p:nvGrpSpPr>
      <p:grpSpPr>
        <a:xfrm>
          <a:off x="0" y="0"/>
          <a:ext cx="0" cy="0"/>
          <a:chOff x="0" y="0"/>
          <a:chExt cx="0" cy="0"/>
        </a:xfrm>
      </p:grpSpPr>
      <p:sp>
        <p:nvSpPr>
          <p:cNvPr id="39" name="Shape 39"/>
          <p:cNvSpPr/>
          <p:nvPr>
            <p:ph type="title"/>
          </p:nvPr>
        </p:nvSpPr>
        <p:spPr>
          <a:xfrm>
            <a:off x="1219200" y="184149"/>
            <a:ext cx="21945600" cy="3016254"/>
          </a:xfrm>
          <a:prstGeom prst="rect">
            <a:avLst/>
          </a:prstGeom>
        </p:spPr>
        <p:txBody>
          <a:bodyPr/>
          <a:lstStyle/>
          <a:p>
            <a:pPr lvl="0">
              <a:defRPr sz="1800"/>
            </a:pPr>
            <a:r>
              <a:rPr sz="10500"/>
              <a:t>Title Text</a:t>
            </a:r>
          </a:p>
        </p:txBody>
      </p:sp>
      <p:sp>
        <p:nvSpPr>
          <p:cNvPr id="40" name="Shape 40"/>
          <p:cNvSpPr/>
          <p:nvPr>
            <p:ph type="body" idx="1"/>
          </p:nvPr>
        </p:nvSpPr>
        <p:spPr>
          <a:xfrm>
            <a:off x="1219200" y="3200402"/>
            <a:ext cx="21945600" cy="10515598"/>
          </a:xfrm>
          <a:prstGeom prst="rect">
            <a:avLst/>
          </a:prstGeom>
        </p:spPr>
        <p:txBody>
          <a:bodyPr/>
          <a:lstStyle/>
          <a:p>
            <a:pPr lvl="0">
              <a:defRPr sz="1800"/>
            </a:pPr>
            <a:r>
              <a:rPr sz="7600"/>
              <a:t>Body Level One</a:t>
            </a:r>
            <a:endParaRPr sz="7600"/>
          </a:p>
          <a:p>
            <a:pPr lvl="1">
              <a:defRPr sz="1800"/>
            </a:pPr>
            <a:r>
              <a:rPr sz="7600"/>
              <a:t>Body Level Two</a:t>
            </a:r>
            <a:endParaRPr sz="7600"/>
          </a:p>
          <a:p>
            <a:pPr lvl="2">
              <a:defRPr sz="1800"/>
            </a:pPr>
            <a:r>
              <a:rPr sz="7600"/>
              <a:t>Body Level Three</a:t>
            </a:r>
            <a:endParaRPr sz="7600"/>
          </a:p>
          <a:p>
            <a:pPr lvl="3">
              <a:defRPr sz="1800"/>
            </a:pPr>
            <a:r>
              <a:rPr sz="7600"/>
              <a:t>Body Level Four</a:t>
            </a:r>
            <a:endParaRPr sz="7600"/>
          </a:p>
          <a:p>
            <a:pPr lvl="4">
              <a:defRPr sz="1800"/>
            </a:pPr>
            <a:r>
              <a:rPr sz="7600"/>
              <a:t>Body Level Five</a:t>
            </a:r>
          </a:p>
        </p:txBody>
      </p:sp>
      <p:sp>
        <p:nvSpPr>
          <p:cNvPr id="41" name="Shape 41"/>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Vertical Title and Text">
    <p:spTree>
      <p:nvGrpSpPr>
        <p:cNvPr id="1" name=""/>
        <p:cNvGrpSpPr/>
        <p:nvPr/>
      </p:nvGrpSpPr>
      <p:grpSpPr>
        <a:xfrm>
          <a:off x="0" y="0"/>
          <a:ext cx="0" cy="0"/>
          <a:chOff x="0" y="0"/>
          <a:chExt cx="0" cy="0"/>
        </a:xfrm>
      </p:grpSpPr>
      <p:sp>
        <p:nvSpPr>
          <p:cNvPr id="43" name="Shape 43"/>
          <p:cNvSpPr/>
          <p:nvPr>
            <p:ph type="title"/>
          </p:nvPr>
        </p:nvSpPr>
        <p:spPr>
          <a:prstGeom prst="rect">
            <a:avLst/>
          </a:prstGeom>
        </p:spPr>
        <p:txBody>
          <a:bodyPr/>
          <a:lstStyle/>
          <a:p>
            <a:pPr lvl="0">
              <a:defRPr sz="1800"/>
            </a:pPr>
            <a:r>
              <a:rPr sz="10500"/>
              <a:t>Title Text</a:t>
            </a:r>
          </a:p>
        </p:txBody>
      </p:sp>
      <p:sp>
        <p:nvSpPr>
          <p:cNvPr id="44" name="Shape 44"/>
          <p:cNvSpPr/>
          <p:nvPr>
            <p:ph type="body" idx="1"/>
          </p:nvPr>
        </p:nvSpPr>
        <p:spPr>
          <a:prstGeom prst="rect">
            <a:avLst/>
          </a:prstGeom>
        </p:spPr>
        <p:txBody>
          <a:bodyPr/>
          <a:lstStyle/>
          <a:p>
            <a:pPr lvl="0">
              <a:defRPr sz="1800"/>
            </a:pPr>
            <a:r>
              <a:rPr sz="7600"/>
              <a:t>Body Level One</a:t>
            </a:r>
            <a:endParaRPr sz="7600"/>
          </a:p>
          <a:p>
            <a:pPr lvl="1">
              <a:defRPr sz="1800"/>
            </a:pPr>
            <a:r>
              <a:rPr sz="7600"/>
              <a:t>Body Level Two</a:t>
            </a:r>
            <a:endParaRPr sz="7600"/>
          </a:p>
          <a:p>
            <a:pPr lvl="2">
              <a:defRPr sz="1800"/>
            </a:pPr>
            <a:r>
              <a:rPr sz="7600"/>
              <a:t>Body Level Three</a:t>
            </a:r>
            <a:endParaRPr sz="7600"/>
          </a:p>
          <a:p>
            <a:pPr lvl="3">
              <a:defRPr sz="1800"/>
            </a:pPr>
            <a:r>
              <a:rPr sz="7600"/>
              <a:t>Body Level Four</a:t>
            </a:r>
            <a:endParaRPr sz="7600"/>
          </a:p>
          <a:p>
            <a:pPr lvl="4">
              <a:defRPr sz="1800"/>
            </a:pPr>
            <a:r>
              <a:rPr sz="7600"/>
              <a:t>Body Level Five</a:t>
            </a:r>
          </a:p>
        </p:txBody>
      </p:sp>
      <p:sp>
        <p:nvSpPr>
          <p:cNvPr id="45" name="Shape 45"/>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Title &amp; Subtitle">
    <p:spTree>
      <p:nvGrpSpPr>
        <p:cNvPr id="1" name=""/>
        <p:cNvGrpSpPr/>
        <p:nvPr/>
      </p:nvGrpSpPr>
      <p:grpSpPr>
        <a:xfrm>
          <a:off x="0" y="0"/>
          <a:ext cx="0" cy="0"/>
          <a:chOff x="0" y="0"/>
          <a:chExt cx="0" cy="0"/>
        </a:xfrm>
      </p:grpSpPr>
      <p:sp>
        <p:nvSpPr>
          <p:cNvPr id="47" name="Shape 47"/>
          <p:cNvSpPr/>
          <p:nvPr>
            <p:ph type="title"/>
          </p:nvPr>
        </p:nvSpPr>
        <p:spPr>
          <a:xfrm>
            <a:off x="673100" y="2870200"/>
            <a:ext cx="23050500" cy="4559300"/>
          </a:xfrm>
          <a:prstGeom prst="rect">
            <a:avLst/>
          </a:prstGeom>
        </p:spPr>
        <p:txBody>
          <a:bodyPr anchor="b"/>
          <a:lstStyle>
            <a:lvl1pPr>
              <a:defRPr cap="all" sz="10000">
                <a:solidFill>
                  <a:srgbClr val="535353"/>
                </a:solidFill>
              </a:defRPr>
            </a:lvl1pPr>
          </a:lstStyle>
          <a:p>
            <a:pPr lvl="0">
              <a:defRPr cap="none" sz="1800">
                <a:solidFill>
                  <a:srgbClr val="000000"/>
                </a:solidFill>
              </a:defRPr>
            </a:pPr>
            <a:r>
              <a:rPr cap="all" sz="10000">
                <a:solidFill>
                  <a:srgbClr val="535353"/>
                </a:solidFill>
              </a:rPr>
              <a:t>Title Text</a:t>
            </a:r>
          </a:p>
        </p:txBody>
      </p:sp>
      <p:sp>
        <p:nvSpPr>
          <p:cNvPr id="48" name="Shape 48"/>
          <p:cNvSpPr/>
          <p:nvPr>
            <p:ph type="body" idx="1"/>
          </p:nvPr>
        </p:nvSpPr>
        <p:spPr>
          <a:xfrm>
            <a:off x="673100" y="7416800"/>
            <a:ext cx="23050500" cy="1816100"/>
          </a:xfrm>
          <a:prstGeom prst="rect">
            <a:avLst/>
          </a:prstGeom>
        </p:spPr>
        <p:txBody>
          <a:bodyPr/>
          <a:lstStyle>
            <a:lvl1pPr marL="0" indent="0" algn="ctr">
              <a:spcBef>
                <a:spcPts val="0"/>
              </a:spcBef>
              <a:buSzTx/>
              <a:buFontTx/>
              <a:buNone/>
              <a:defRPr sz="5200">
                <a:solidFill>
                  <a:srgbClr val="535353"/>
                </a:solidFill>
              </a:defRPr>
            </a:lvl1pPr>
            <a:lvl2pPr marL="0" indent="0" algn="ctr">
              <a:spcBef>
                <a:spcPts val="0"/>
              </a:spcBef>
              <a:buSzTx/>
              <a:buFontTx/>
              <a:buNone/>
              <a:defRPr sz="5200">
                <a:solidFill>
                  <a:srgbClr val="535353"/>
                </a:solidFill>
              </a:defRPr>
            </a:lvl2pPr>
            <a:lvl3pPr marL="0" indent="0" algn="ctr">
              <a:spcBef>
                <a:spcPts val="0"/>
              </a:spcBef>
              <a:buSzTx/>
              <a:buFontTx/>
              <a:buNone/>
              <a:defRPr sz="5200">
                <a:solidFill>
                  <a:srgbClr val="535353"/>
                </a:solidFill>
              </a:defRPr>
            </a:lvl3pPr>
            <a:lvl4pPr marL="0" indent="0" algn="ctr">
              <a:spcBef>
                <a:spcPts val="0"/>
              </a:spcBef>
              <a:buSzTx/>
              <a:buFontTx/>
              <a:buNone/>
              <a:defRPr sz="5200">
                <a:solidFill>
                  <a:srgbClr val="535353"/>
                </a:solidFill>
              </a:defRPr>
            </a:lvl4pPr>
            <a:lvl5pPr marL="0" indent="0" algn="ctr">
              <a:spcBef>
                <a:spcPts val="0"/>
              </a:spcBef>
              <a:buSzTx/>
              <a:buFontTx/>
              <a:buNone/>
              <a:defRPr sz="5200">
                <a:solidFill>
                  <a:srgbClr val="535353"/>
                </a:solidFill>
              </a:defRPr>
            </a:lvl5pPr>
          </a:lstStyle>
          <a:p>
            <a:pPr lvl="0">
              <a:defRPr sz="1800">
                <a:solidFill>
                  <a:srgbClr val="000000"/>
                </a:solidFill>
              </a:defRPr>
            </a:pPr>
            <a:r>
              <a:rPr sz="5200">
                <a:solidFill>
                  <a:srgbClr val="535353"/>
                </a:solidFill>
              </a:rPr>
              <a:t>Body Level One</a:t>
            </a:r>
            <a:endParaRPr sz="5200">
              <a:solidFill>
                <a:srgbClr val="535353"/>
              </a:solidFill>
            </a:endParaRPr>
          </a:p>
          <a:p>
            <a:pPr lvl="1">
              <a:defRPr sz="1800">
                <a:solidFill>
                  <a:srgbClr val="000000"/>
                </a:solidFill>
              </a:defRPr>
            </a:pPr>
            <a:r>
              <a:rPr sz="5200">
                <a:solidFill>
                  <a:srgbClr val="535353"/>
                </a:solidFill>
              </a:rPr>
              <a:t>Body Level Two</a:t>
            </a:r>
            <a:endParaRPr sz="5200">
              <a:solidFill>
                <a:srgbClr val="535353"/>
              </a:solidFill>
            </a:endParaRPr>
          </a:p>
          <a:p>
            <a:pPr lvl="2">
              <a:defRPr sz="1800">
                <a:solidFill>
                  <a:srgbClr val="000000"/>
                </a:solidFill>
              </a:defRPr>
            </a:pPr>
            <a:r>
              <a:rPr sz="5200">
                <a:solidFill>
                  <a:srgbClr val="535353"/>
                </a:solidFill>
              </a:rPr>
              <a:t>Body Level Three</a:t>
            </a:r>
            <a:endParaRPr sz="5200">
              <a:solidFill>
                <a:srgbClr val="535353"/>
              </a:solidFill>
            </a:endParaRPr>
          </a:p>
          <a:p>
            <a:pPr lvl="3">
              <a:defRPr sz="1800">
                <a:solidFill>
                  <a:srgbClr val="000000"/>
                </a:solidFill>
              </a:defRPr>
            </a:pPr>
            <a:r>
              <a:rPr sz="5200">
                <a:solidFill>
                  <a:srgbClr val="535353"/>
                </a:solidFill>
              </a:rPr>
              <a:t>Body Level Four</a:t>
            </a:r>
            <a:endParaRPr sz="5200">
              <a:solidFill>
                <a:srgbClr val="535353"/>
              </a:solidFill>
            </a:endParaRPr>
          </a:p>
          <a:p>
            <a:pPr lvl="4">
              <a:defRPr sz="1800">
                <a:solidFill>
                  <a:srgbClr val="000000"/>
                </a:solidFill>
              </a:defRPr>
            </a:pPr>
            <a:r>
              <a:rPr sz="5200">
                <a:solidFill>
                  <a:srgbClr val="535353"/>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FFF"/>
            </a:gs>
            <a:gs pos="100000">
              <a:srgbClr val="FF0000"/>
            </a:gs>
          </a:gsLst>
          <a:path path="circle">
            <a:fillToRect l="50000" t="50000" r="50000" b="50000"/>
          </a:path>
        </a:gradFill>
      </p:bgPr>
    </p:bg>
    <p:spTree>
      <p:nvGrpSpPr>
        <p:cNvPr id="1" name=""/>
        <p:cNvGrpSpPr/>
        <p:nvPr/>
      </p:nvGrpSpPr>
      <p:grpSpPr>
        <a:xfrm>
          <a:off x="0" y="0"/>
          <a:ext cx="0" cy="0"/>
          <a:chOff x="0" y="0"/>
          <a:chExt cx="0" cy="0"/>
        </a:xfrm>
      </p:grpSpPr>
      <p:sp>
        <p:nvSpPr>
          <p:cNvPr id="2" name="Shape 2"/>
          <p:cNvSpPr/>
          <p:nvPr>
            <p:ph type="title"/>
          </p:nvPr>
        </p:nvSpPr>
        <p:spPr>
          <a:xfrm>
            <a:off x="47142400" y="1098550"/>
            <a:ext cx="14630400" cy="23406100"/>
          </a:xfrm>
          <a:prstGeom prst="rect">
            <a:avLst/>
          </a:prstGeom>
          <a:ln w="12700">
            <a:miter lim="400000"/>
          </a:ln>
          <a:extLst>
            <a:ext uri="{C572A759-6A51-4108-AA02-DFA0A04FC94B}">
              <ma14:wrappingTextBoxFlag xmlns:ma14="http://schemas.microsoft.com/office/mac/drawingml/2011/main" val="1"/>
            </a:ext>
          </a:extLst>
        </p:spPr>
        <p:txBody>
          <a:bodyPr lIns="108852" tIns="108852" rIns="108852" bIns="108852" anchor="ctr">
            <a:normAutofit fontScale="100000" lnSpcReduction="0"/>
          </a:bodyPr>
          <a:lstStyle/>
          <a:p>
            <a:pPr lvl="0">
              <a:defRPr sz="1800"/>
            </a:pPr>
            <a:r>
              <a:rPr sz="10500"/>
              <a:t>Title Text</a:t>
            </a:r>
          </a:p>
        </p:txBody>
      </p:sp>
      <p:sp>
        <p:nvSpPr>
          <p:cNvPr id="3" name="Shape 3"/>
          <p:cNvSpPr/>
          <p:nvPr>
            <p:ph type="body" idx="1"/>
          </p:nvPr>
        </p:nvSpPr>
        <p:spPr>
          <a:xfrm>
            <a:off x="3251200" y="1098550"/>
            <a:ext cx="43484800" cy="23406100"/>
          </a:xfrm>
          <a:prstGeom prst="rect">
            <a:avLst/>
          </a:prstGeom>
          <a:ln w="12700">
            <a:miter lim="400000"/>
          </a:ln>
          <a:extLst>
            <a:ext uri="{C572A759-6A51-4108-AA02-DFA0A04FC94B}">
              <ma14:wrappingTextBoxFlag xmlns:ma14="http://schemas.microsoft.com/office/mac/drawingml/2011/main" val="1"/>
            </a:ext>
          </a:extLst>
        </p:spPr>
        <p:txBody>
          <a:bodyPr lIns="108852" tIns="108852" rIns="108852" bIns="108852">
            <a:normAutofit fontScale="100000" lnSpcReduction="0"/>
          </a:bodyPr>
          <a:lstStyle/>
          <a:p>
            <a:pPr lvl="0">
              <a:defRPr sz="1800"/>
            </a:pPr>
            <a:r>
              <a:rPr sz="7600"/>
              <a:t>Body Level One</a:t>
            </a:r>
            <a:endParaRPr sz="7600"/>
          </a:p>
          <a:p>
            <a:pPr lvl="1">
              <a:defRPr sz="1800"/>
            </a:pPr>
            <a:r>
              <a:rPr sz="7600"/>
              <a:t>Body Level Two</a:t>
            </a:r>
            <a:endParaRPr sz="7600"/>
          </a:p>
          <a:p>
            <a:pPr lvl="2">
              <a:defRPr sz="1800"/>
            </a:pPr>
            <a:r>
              <a:rPr sz="7600"/>
              <a:t>Body Level Three</a:t>
            </a:r>
            <a:endParaRPr sz="7600"/>
          </a:p>
          <a:p>
            <a:pPr lvl="3">
              <a:defRPr sz="1800"/>
            </a:pPr>
            <a:r>
              <a:rPr sz="7600"/>
              <a:t>Body Level Four</a:t>
            </a:r>
            <a:endParaRPr sz="7600"/>
          </a:p>
          <a:p>
            <a:pPr lvl="4">
              <a:defRPr sz="1800"/>
            </a:pPr>
            <a:r>
              <a:rPr sz="7600"/>
              <a:t>Body Level Five</a:t>
            </a:r>
          </a:p>
        </p:txBody>
      </p:sp>
      <p:sp>
        <p:nvSpPr>
          <p:cNvPr id="4" name="Shape 4"/>
          <p:cNvSpPr/>
          <p:nvPr>
            <p:ph type="sldNum" sz="quarter" idx="2"/>
          </p:nvPr>
        </p:nvSpPr>
        <p:spPr>
          <a:xfrm>
            <a:off x="17475200" y="12765450"/>
            <a:ext cx="5689600" cy="624756"/>
          </a:xfrm>
          <a:prstGeom prst="rect">
            <a:avLst/>
          </a:prstGeom>
          <a:ln w="12700">
            <a:miter lim="400000"/>
          </a:ln>
        </p:spPr>
        <p:txBody>
          <a:bodyPr lIns="108852" tIns="108852" rIns="108852" bIns="108852" anchor="ctr">
            <a:spAutoFit/>
          </a:bodyPr>
          <a:lstStyle>
            <a:lvl1pPr algn="r">
              <a:defRPr sz="2900">
                <a:solidFill>
                  <a:srgbClr val="888888"/>
                </a:solidFill>
              </a:defRPr>
            </a:lvl1pPr>
          </a:lstStyle>
          <a:p>
            <a:pPr lvl="0"/>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spd="med" advClick="1"/>
  <p:txStyles>
    <p:titleStyle>
      <a:lvl1pPr algn="ctr" defTabSz="2177046">
        <a:defRPr sz="10500">
          <a:latin typeface="Arial"/>
          <a:ea typeface="Arial"/>
          <a:cs typeface="Arial"/>
          <a:sym typeface="Arial"/>
        </a:defRPr>
      </a:lvl1pPr>
      <a:lvl2pPr algn="ctr" defTabSz="2177046">
        <a:defRPr sz="10500">
          <a:latin typeface="Arial"/>
          <a:ea typeface="Arial"/>
          <a:cs typeface="Arial"/>
          <a:sym typeface="Arial"/>
        </a:defRPr>
      </a:lvl2pPr>
      <a:lvl3pPr algn="ctr" defTabSz="2177046">
        <a:defRPr sz="10500">
          <a:latin typeface="Arial"/>
          <a:ea typeface="Arial"/>
          <a:cs typeface="Arial"/>
          <a:sym typeface="Arial"/>
        </a:defRPr>
      </a:lvl3pPr>
      <a:lvl4pPr algn="ctr" defTabSz="2177046">
        <a:defRPr sz="10500">
          <a:latin typeface="Arial"/>
          <a:ea typeface="Arial"/>
          <a:cs typeface="Arial"/>
          <a:sym typeface="Arial"/>
        </a:defRPr>
      </a:lvl4pPr>
      <a:lvl5pPr algn="ctr" defTabSz="2177046">
        <a:defRPr sz="10500">
          <a:latin typeface="Arial"/>
          <a:ea typeface="Arial"/>
          <a:cs typeface="Arial"/>
          <a:sym typeface="Arial"/>
        </a:defRPr>
      </a:lvl5pPr>
      <a:lvl6pPr algn="ctr" defTabSz="2177046">
        <a:defRPr sz="10500">
          <a:latin typeface="Arial"/>
          <a:ea typeface="Arial"/>
          <a:cs typeface="Arial"/>
          <a:sym typeface="Arial"/>
        </a:defRPr>
      </a:lvl6pPr>
      <a:lvl7pPr algn="ctr" defTabSz="2177046">
        <a:defRPr sz="10500">
          <a:latin typeface="Arial"/>
          <a:ea typeface="Arial"/>
          <a:cs typeface="Arial"/>
          <a:sym typeface="Arial"/>
        </a:defRPr>
      </a:lvl7pPr>
      <a:lvl8pPr algn="ctr" defTabSz="2177046">
        <a:defRPr sz="10500">
          <a:latin typeface="Arial"/>
          <a:ea typeface="Arial"/>
          <a:cs typeface="Arial"/>
          <a:sym typeface="Arial"/>
        </a:defRPr>
      </a:lvl8pPr>
      <a:lvl9pPr algn="ctr" defTabSz="2177046">
        <a:defRPr sz="10500">
          <a:latin typeface="Arial"/>
          <a:ea typeface="Arial"/>
          <a:cs typeface="Arial"/>
          <a:sym typeface="Arial"/>
        </a:defRPr>
      </a:lvl9pPr>
    </p:titleStyle>
    <p:bodyStyle>
      <a:lvl1pPr marL="816393" indent="-816393" defTabSz="2177046">
        <a:spcBef>
          <a:spcPts val="1800"/>
        </a:spcBef>
        <a:buSzPct val="100000"/>
        <a:buFont typeface="Arial"/>
        <a:buChar char="•"/>
        <a:defRPr sz="7600">
          <a:latin typeface="Arial"/>
          <a:ea typeface="Arial"/>
          <a:cs typeface="Arial"/>
          <a:sym typeface="Arial"/>
        </a:defRPr>
      </a:lvl1pPr>
      <a:lvl2pPr marL="1860239" indent="-771715" defTabSz="2177046">
        <a:spcBef>
          <a:spcPts val="1800"/>
        </a:spcBef>
        <a:buSzPct val="100000"/>
        <a:buFont typeface="Arial"/>
        <a:buChar char="–"/>
        <a:defRPr sz="7600">
          <a:latin typeface="Arial"/>
          <a:ea typeface="Arial"/>
          <a:cs typeface="Arial"/>
          <a:sym typeface="Arial"/>
        </a:defRPr>
      </a:lvl2pPr>
      <a:lvl3pPr marL="2902729" indent="-725682" defTabSz="2177046">
        <a:spcBef>
          <a:spcPts val="1800"/>
        </a:spcBef>
        <a:buSzPct val="100000"/>
        <a:buFont typeface="Arial"/>
        <a:buChar char="•"/>
        <a:defRPr sz="7600">
          <a:latin typeface="Arial"/>
          <a:ea typeface="Arial"/>
          <a:cs typeface="Arial"/>
          <a:sym typeface="Arial"/>
        </a:defRPr>
      </a:lvl3pPr>
      <a:lvl4pPr marL="4127319" indent="-861748" defTabSz="2177046">
        <a:spcBef>
          <a:spcPts val="1800"/>
        </a:spcBef>
        <a:buSzPct val="100000"/>
        <a:buFont typeface="Arial"/>
        <a:buChar char="–"/>
        <a:defRPr sz="7600">
          <a:latin typeface="Arial"/>
          <a:ea typeface="Arial"/>
          <a:cs typeface="Arial"/>
          <a:sym typeface="Arial"/>
        </a:defRPr>
      </a:lvl4pPr>
      <a:lvl5pPr marL="5215842" indent="-861748" defTabSz="2177046">
        <a:spcBef>
          <a:spcPts val="1800"/>
        </a:spcBef>
        <a:buSzPct val="100000"/>
        <a:buFont typeface="Arial"/>
        <a:buChar char="»"/>
        <a:defRPr sz="7600">
          <a:latin typeface="Arial"/>
          <a:ea typeface="Arial"/>
          <a:cs typeface="Arial"/>
          <a:sym typeface="Arial"/>
        </a:defRPr>
      </a:lvl5pPr>
      <a:lvl6pPr marL="6304366" indent="-861748" defTabSz="2177046">
        <a:spcBef>
          <a:spcPts val="1800"/>
        </a:spcBef>
        <a:buSzPct val="100000"/>
        <a:buFont typeface="Arial"/>
        <a:buChar char="•"/>
        <a:defRPr sz="7600">
          <a:latin typeface="Arial"/>
          <a:ea typeface="Arial"/>
          <a:cs typeface="Arial"/>
          <a:sym typeface="Arial"/>
        </a:defRPr>
      </a:lvl6pPr>
      <a:lvl7pPr marL="7392889" indent="-861748" defTabSz="2177046">
        <a:spcBef>
          <a:spcPts val="1800"/>
        </a:spcBef>
        <a:buSzPct val="100000"/>
        <a:buFont typeface="Arial"/>
        <a:buChar char="•"/>
        <a:defRPr sz="7600">
          <a:latin typeface="Arial"/>
          <a:ea typeface="Arial"/>
          <a:cs typeface="Arial"/>
          <a:sym typeface="Arial"/>
        </a:defRPr>
      </a:lvl7pPr>
      <a:lvl8pPr marL="8481414" indent="-861748" defTabSz="2177046">
        <a:spcBef>
          <a:spcPts val="1800"/>
        </a:spcBef>
        <a:buSzPct val="100000"/>
        <a:buFont typeface="Arial"/>
        <a:buChar char="•"/>
        <a:defRPr sz="7600">
          <a:latin typeface="Arial"/>
          <a:ea typeface="Arial"/>
          <a:cs typeface="Arial"/>
          <a:sym typeface="Arial"/>
        </a:defRPr>
      </a:lvl8pPr>
      <a:lvl9pPr marL="9569936" indent="-861748" defTabSz="2177046">
        <a:spcBef>
          <a:spcPts val="1800"/>
        </a:spcBef>
        <a:buSzPct val="100000"/>
        <a:buFont typeface="Arial"/>
        <a:buChar char="•"/>
        <a:defRPr sz="7600">
          <a:latin typeface="Arial"/>
          <a:ea typeface="Arial"/>
          <a:cs typeface="Arial"/>
          <a:sym typeface="Arial"/>
        </a:defRPr>
      </a:lvl9pPr>
    </p:bodyStyle>
    <p:otherStyle>
      <a:lvl1pPr algn="r" defTabSz="825500">
        <a:defRPr sz="2900">
          <a:solidFill>
            <a:schemeClr val="tx1"/>
          </a:solidFill>
          <a:latin typeface="+mn-lt"/>
          <a:ea typeface="+mn-ea"/>
          <a:cs typeface="+mn-cs"/>
          <a:sym typeface="Arial"/>
        </a:defRPr>
      </a:lvl1pPr>
      <a:lvl2pPr algn="r" defTabSz="825500">
        <a:defRPr sz="2900">
          <a:solidFill>
            <a:schemeClr val="tx1"/>
          </a:solidFill>
          <a:latin typeface="+mn-lt"/>
          <a:ea typeface="+mn-ea"/>
          <a:cs typeface="+mn-cs"/>
          <a:sym typeface="Arial"/>
        </a:defRPr>
      </a:lvl2pPr>
      <a:lvl3pPr algn="r" defTabSz="825500">
        <a:defRPr sz="2900">
          <a:solidFill>
            <a:schemeClr val="tx1"/>
          </a:solidFill>
          <a:latin typeface="+mn-lt"/>
          <a:ea typeface="+mn-ea"/>
          <a:cs typeface="+mn-cs"/>
          <a:sym typeface="Arial"/>
        </a:defRPr>
      </a:lvl3pPr>
      <a:lvl4pPr algn="r" defTabSz="825500">
        <a:defRPr sz="2900">
          <a:solidFill>
            <a:schemeClr val="tx1"/>
          </a:solidFill>
          <a:latin typeface="+mn-lt"/>
          <a:ea typeface="+mn-ea"/>
          <a:cs typeface="+mn-cs"/>
          <a:sym typeface="Arial"/>
        </a:defRPr>
      </a:lvl4pPr>
      <a:lvl5pPr algn="r" defTabSz="825500">
        <a:defRPr sz="2900">
          <a:solidFill>
            <a:schemeClr val="tx1"/>
          </a:solidFill>
          <a:latin typeface="+mn-lt"/>
          <a:ea typeface="+mn-ea"/>
          <a:cs typeface="+mn-cs"/>
          <a:sym typeface="Arial"/>
        </a:defRPr>
      </a:lvl5pPr>
      <a:lvl6pPr algn="r" defTabSz="825500">
        <a:defRPr sz="2900">
          <a:solidFill>
            <a:schemeClr val="tx1"/>
          </a:solidFill>
          <a:latin typeface="+mn-lt"/>
          <a:ea typeface="+mn-ea"/>
          <a:cs typeface="+mn-cs"/>
          <a:sym typeface="Arial"/>
        </a:defRPr>
      </a:lvl6pPr>
      <a:lvl7pPr algn="r" defTabSz="825500">
        <a:defRPr sz="2900">
          <a:solidFill>
            <a:schemeClr val="tx1"/>
          </a:solidFill>
          <a:latin typeface="+mn-lt"/>
          <a:ea typeface="+mn-ea"/>
          <a:cs typeface="+mn-cs"/>
          <a:sym typeface="Arial"/>
        </a:defRPr>
      </a:lvl7pPr>
      <a:lvl8pPr algn="r" defTabSz="825500">
        <a:defRPr sz="2900">
          <a:solidFill>
            <a:schemeClr val="tx1"/>
          </a:solidFill>
          <a:latin typeface="+mn-lt"/>
          <a:ea typeface="+mn-ea"/>
          <a:cs typeface="+mn-cs"/>
          <a:sym typeface="Arial"/>
        </a:defRPr>
      </a:lvl8pPr>
      <a:lvl9pPr algn="r" defTabSz="825500">
        <a:defRPr sz="2900">
          <a:solidFill>
            <a:schemeClr val="tx1"/>
          </a:solidFill>
          <a:latin typeface="+mn-lt"/>
          <a:ea typeface="+mn-ea"/>
          <a:cs typeface="+mn-cs"/>
          <a:sym typeface="Arial"/>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3.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jpeg"/><Relationship Id="rId4" Type="http://schemas.openxmlformats.org/officeDocument/2006/relationships/hyperlink" Target="https://www.gov.uk/foreign-travel-advice/albania" TargetMode="Externa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2.jpeg"/><Relationship Id="rId4" Type="http://schemas.openxmlformats.org/officeDocument/2006/relationships/hyperlink" Target="http://www.amateurradiodx.com/zaou2i-albania/" TargetMode="Externa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3.jpe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4.jpe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5.jpe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6.jpe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7.jpe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8.jpeg"/><Relationship Id="rId4" Type="http://schemas.openxmlformats.org/officeDocument/2006/relationships/hyperlink" Target="http://www.keytoursalbania.com/" TargetMode="Externa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9.jpeg"/><Relationship Id="rId4" Type="http://schemas.openxmlformats.org/officeDocument/2006/relationships/hyperlink" Target="http://www.palmtreeproduction.com/Hikes%20and%20Climbs/Albania%20Climbs/Ostrovice/data/images1/img_6786.jpg" TargetMode="Externa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0.jpe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1.jpeg"/><Relationship Id="rId4" Type="http://schemas.openxmlformats.org/officeDocument/2006/relationships/hyperlink" Target="http://www.ctvnews.ca/polopoly_fs/1.2017207.1411304052!/httpImage/image.jpg_gen/derivatives/landscape_620/image.jpg" TargetMode="Externa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gif"/></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355mag.wordpress.com/2014/05/21/go-your-own-way-albania-tells-the-world-launching-new-global-marketing-campaign/" TargetMode="External"/><Relationship Id="rId3" Type="http://schemas.openxmlformats.org/officeDocument/2006/relationships/hyperlink" Target="http://www.albania.al/content/albania-wins-eu-candidate-status" TargetMode="External"/><Relationship Id="rId4" Type="http://schemas.openxmlformats.org/officeDocument/2006/relationships/hyperlink" Target="http://www.albania.al/content/statistics-tourism" TargetMode="External"/><Relationship Id="rId5" Type="http://schemas.openxmlformats.org/officeDocument/2006/relationships/hyperlink" Target="http://www.albaniannews.com/index.php?idm=1384&amp;mod=2" TargetMode="External"/><Relationship Id="rId6" Type="http://schemas.openxmlformats.org/officeDocument/2006/relationships/hyperlink" Target="http://www.albania.al/content/albania-presents-its-tourism-china" TargetMode="External"/><Relationship Id="rId7" Type="http://schemas.openxmlformats.org/officeDocument/2006/relationships/hyperlink" Target="http://geert-hofstede.com/albania.html" TargetMode="External"/><Relationship Id="rId8" Type="http://schemas.openxmlformats.org/officeDocument/2006/relationships/hyperlink" Target="http://www.worldbank.org/en/country/albania/projects" TargetMode="External"/><Relationship Id="rId9" Type="http://schemas.openxmlformats.org/officeDocument/2006/relationships/hyperlink" Target="https://www.cia.gov/library/publications/the-world-factbook/geos/al.html" TargetMode="External"/><Relationship Id="rId10" Type="http://schemas.openxmlformats.org/officeDocument/2006/relationships/hyperlink" Target="http://worldpopulationreview.com/countries/albania-population/" TargetMode="External"/><Relationship Id="rId11" Type="http://schemas.openxmlformats.org/officeDocument/2006/relationships/hyperlink" Target="http://www.albania.al/explore/cultural-heritage" TargetMode="External"/><Relationship Id="rId12" Type="http://schemas.openxmlformats.org/officeDocument/2006/relationships/hyperlink" Target="http://www.intercultures.ca/cil-cai/ci-ic-eng.asp?iso=al" TargetMode="External"/><Relationship Id="rId13" Type="http://schemas.openxmlformats.org/officeDocument/2006/relationships/hyperlink" Target="http://www.pbs.org/wgbh/pages/frontline/shows/kosovo/etc/cron.html" TargetMode="External"/><Relationship Id="rId14" Type="http://schemas.openxmlformats.org/officeDocument/2006/relationships/hyperlink" Target="http://www.wttc.org/-/media/files/reports/economic%20impact%20research/country%20reports/albania2014.pdf" TargetMode="External"/><Relationship Id="rId15" Type="http://schemas.openxmlformats.org/officeDocument/2006/relationships/hyperlink" Target="http://www.state.gov/r/pa/ei/bgn/3235.htm" TargetMode="External"/><Relationship Id="rId16" Type="http://schemas.openxmlformats.org/officeDocument/2006/relationships/hyperlink" Target="http://www.albania.al/" TargetMode="External"/><Relationship Id="rId17" Type="http://schemas.openxmlformats.org/officeDocument/2006/relationships/hyperlink" Target="https://twitter.com/visit_albania" TargetMode="Externa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43000">
              <a:srgbClr val="FFFFFF"/>
            </a:gs>
            <a:gs pos="100000">
              <a:srgbClr val="FF0000"/>
            </a:gs>
          </a:gsLst>
          <a:path path="circle">
            <a:fillToRect l="50000" t="50000" r="50000" b="50000"/>
          </a:path>
        </a:gradFill>
      </p:bgPr>
    </p:bg>
    <p:spTree>
      <p:nvGrpSpPr>
        <p:cNvPr id="1" name=""/>
        <p:cNvGrpSpPr/>
        <p:nvPr/>
      </p:nvGrpSpPr>
      <p:grpSpPr>
        <a:xfrm>
          <a:off x="0" y="0"/>
          <a:ext cx="0" cy="0"/>
          <a:chOff x="0" y="0"/>
          <a:chExt cx="0" cy="0"/>
        </a:xfrm>
      </p:grpSpPr>
      <p:sp>
        <p:nvSpPr>
          <p:cNvPr id="52" name="Shape 52"/>
          <p:cNvSpPr/>
          <p:nvPr>
            <p:ph type="title"/>
          </p:nvPr>
        </p:nvSpPr>
        <p:spPr>
          <a:xfrm>
            <a:off x="14020800" y="2590800"/>
            <a:ext cx="6619986" cy="2167828"/>
          </a:xfrm>
          <a:prstGeom prst="rect">
            <a:avLst/>
          </a:prstGeom>
        </p:spPr>
        <p:txBody>
          <a:bodyPr/>
          <a:lstStyle>
            <a:lvl1pPr>
              <a:defRPr>
                <a:solidFill>
                  <a:srgbClr val="000000"/>
                </a:solidFill>
              </a:defRPr>
            </a:lvl1pPr>
          </a:lstStyle>
          <a:p>
            <a:pPr lvl="0">
              <a:defRPr cap="none" sz="1800"/>
            </a:pPr>
            <a:r>
              <a:rPr cap="all" sz="10000"/>
              <a:t>Albania</a:t>
            </a:r>
          </a:p>
        </p:txBody>
      </p:sp>
      <p:sp>
        <p:nvSpPr>
          <p:cNvPr id="53" name="Shape 53"/>
          <p:cNvSpPr/>
          <p:nvPr>
            <p:ph type="body" idx="1"/>
          </p:nvPr>
        </p:nvSpPr>
        <p:spPr>
          <a:xfrm>
            <a:off x="9753600" y="5943600"/>
            <a:ext cx="15042301" cy="6732075"/>
          </a:xfrm>
          <a:prstGeom prst="rect">
            <a:avLst/>
          </a:prstGeom>
        </p:spPr>
        <p:txBody>
          <a:bodyPr/>
          <a:lstStyle/>
          <a:p>
            <a:pPr lvl="0">
              <a:defRPr sz="1800">
                <a:solidFill>
                  <a:srgbClr val="000000"/>
                </a:solidFill>
              </a:defRPr>
            </a:pPr>
            <a:r>
              <a:rPr b="1" sz="5400"/>
              <a:t>Albania: Go Your Own Way</a:t>
            </a:r>
          </a:p>
          <a:p>
            <a:pPr lvl="0">
              <a:defRPr sz="1800">
                <a:solidFill>
                  <a:srgbClr val="000000"/>
                </a:solidFill>
              </a:defRPr>
            </a:pPr>
            <a:endParaRPr sz="5400"/>
          </a:p>
          <a:p>
            <a:pPr lvl="0">
              <a:defRPr sz="1800">
                <a:solidFill>
                  <a:srgbClr val="000000"/>
                </a:solidFill>
              </a:defRPr>
            </a:pPr>
            <a:r>
              <a:rPr sz="5400"/>
              <a:t>Caitlan McCafferty</a:t>
            </a:r>
          </a:p>
          <a:p>
            <a:pPr lvl="0">
              <a:defRPr sz="1800">
                <a:solidFill>
                  <a:srgbClr val="000000"/>
                </a:solidFill>
              </a:defRPr>
            </a:pPr>
            <a:r>
              <a:rPr sz="5400"/>
              <a:t>International Public Relations </a:t>
            </a:r>
          </a:p>
          <a:p>
            <a:pPr lvl="0">
              <a:defRPr sz="1800">
                <a:solidFill>
                  <a:srgbClr val="000000"/>
                </a:solidFill>
              </a:defRPr>
            </a:pPr>
            <a:r>
              <a:rPr sz="5400"/>
              <a:t>June 2015</a:t>
            </a:r>
          </a:p>
        </p:txBody>
      </p:sp>
      <p:pic>
        <p:nvPicPr>
          <p:cNvPr id="54" name="image1.png"/>
          <p:cNvPicPr/>
          <p:nvPr/>
        </p:nvPicPr>
        <p:blipFill>
          <a:blip r:embed="rId2">
            <a:extLst/>
          </a:blip>
          <a:stretch>
            <a:fillRect/>
          </a:stretch>
        </p:blipFill>
        <p:spPr>
          <a:xfrm>
            <a:off x="1295400" y="533400"/>
            <a:ext cx="9525000" cy="6705600"/>
          </a:xfrm>
          <a:prstGeom prst="rect">
            <a:avLst/>
          </a:prstGeom>
          <a:ln w="12700">
            <a:miter lim="400000"/>
          </a:ln>
        </p:spPr>
      </p:pic>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48000">
              <a:srgbClr val="FFFFFF"/>
            </a:gs>
            <a:gs pos="100000">
              <a:srgbClr val="FF0000"/>
            </a:gs>
          </a:gsLst>
          <a:lin ang="16200000" scaled="0"/>
        </a:gradFill>
      </p:bgPr>
    </p:bg>
    <p:spTree>
      <p:nvGrpSpPr>
        <p:cNvPr id="1" name=""/>
        <p:cNvGrpSpPr/>
        <p:nvPr/>
      </p:nvGrpSpPr>
      <p:grpSpPr>
        <a:xfrm>
          <a:off x="0" y="0"/>
          <a:ext cx="0" cy="0"/>
          <a:chOff x="0" y="0"/>
          <a:chExt cx="0" cy="0"/>
        </a:xfrm>
      </p:grpSpPr>
      <p:sp>
        <p:nvSpPr>
          <p:cNvPr id="56" name="Shape 56"/>
          <p:cNvSpPr/>
          <p:nvPr>
            <p:ph type="title"/>
          </p:nvPr>
        </p:nvSpPr>
        <p:spPr>
          <a:xfrm>
            <a:off x="0" y="0"/>
            <a:ext cx="12420600" cy="1676400"/>
          </a:xfrm>
          <a:prstGeom prst="rect">
            <a:avLst/>
          </a:prstGeom>
        </p:spPr>
        <p:txBody>
          <a:bodyPr/>
          <a:lstStyle>
            <a:lvl1pPr algn="l">
              <a:defRPr sz="6500">
                <a:solidFill>
                  <a:srgbClr val="000000"/>
                </a:solidFill>
              </a:defRPr>
            </a:lvl1pPr>
          </a:lstStyle>
          <a:p>
            <a:pPr lvl="0">
              <a:defRPr cap="none" sz="1800"/>
            </a:pPr>
            <a:r>
              <a:rPr cap="all" sz="6500"/>
              <a:t>INTRODUCTION</a:t>
            </a:r>
          </a:p>
        </p:txBody>
      </p:sp>
      <p:sp>
        <p:nvSpPr>
          <p:cNvPr id="57" name="Shape 57"/>
          <p:cNvSpPr/>
          <p:nvPr>
            <p:ph type="body" idx="1"/>
          </p:nvPr>
        </p:nvSpPr>
        <p:spPr>
          <a:xfrm>
            <a:off x="380999" y="2438400"/>
            <a:ext cx="16799252" cy="8864601"/>
          </a:xfrm>
          <a:prstGeom prst="rect">
            <a:avLst/>
          </a:prstGeom>
        </p:spPr>
        <p:txBody>
          <a:bodyPr/>
          <a:lstStyle/>
          <a:p>
            <a:pPr lvl="0" algn="l">
              <a:buSzPct val="100000"/>
              <a:buFont typeface="Arial"/>
              <a:buChar char="•"/>
              <a:defRPr sz="1800">
                <a:solidFill>
                  <a:srgbClr val="000000"/>
                </a:solidFill>
              </a:defRPr>
            </a:pPr>
            <a:r>
              <a:rPr sz="4800"/>
              <a:t>Visit </a:t>
            </a:r>
            <a:r>
              <a:rPr sz="4800"/>
              <a:t>Albania: Go Your Own Way is a national branding campaign for Albanian tourism </a:t>
            </a:r>
            <a:endParaRPr sz="4800"/>
          </a:p>
          <a:p>
            <a:pPr lvl="0" algn="l">
              <a:defRPr sz="1800">
                <a:solidFill>
                  <a:srgbClr val="000000"/>
                </a:solidFill>
              </a:defRPr>
            </a:pPr>
            <a:endParaRPr sz="4800"/>
          </a:p>
          <a:p>
            <a:pPr lvl="0" algn="l">
              <a:buSzPct val="100000"/>
              <a:buFont typeface="Arial"/>
              <a:buChar char="•"/>
              <a:defRPr sz="1800">
                <a:solidFill>
                  <a:srgbClr val="000000"/>
                </a:solidFill>
              </a:defRPr>
            </a:pPr>
            <a:r>
              <a:rPr sz="4800"/>
              <a:t>Political Campaign</a:t>
            </a:r>
            <a:endParaRPr sz="4800"/>
          </a:p>
          <a:p>
            <a:pPr lvl="0" algn="l">
              <a:defRPr sz="1800">
                <a:solidFill>
                  <a:srgbClr val="000000"/>
                </a:solidFill>
              </a:defRPr>
            </a:pPr>
            <a:endParaRPr sz="4800"/>
          </a:p>
          <a:p>
            <a:pPr lvl="0" algn="l">
              <a:buSzPct val="100000"/>
              <a:buFont typeface="Arial"/>
              <a:buChar char="•"/>
              <a:defRPr sz="1800">
                <a:solidFill>
                  <a:srgbClr val="000000"/>
                </a:solidFill>
              </a:defRPr>
            </a:pPr>
            <a:r>
              <a:rPr sz="4800"/>
              <a:t>Addresses Albania’s national reputation on the European and Global stages</a:t>
            </a:r>
            <a:endParaRPr sz="4800"/>
          </a:p>
          <a:p>
            <a:pPr lvl="0" algn="l">
              <a:buSzPct val="100000"/>
              <a:buFont typeface="Arial"/>
              <a:buChar char="•"/>
              <a:defRPr sz="1800">
                <a:solidFill>
                  <a:srgbClr val="000000"/>
                </a:solidFill>
              </a:defRPr>
            </a:pPr>
            <a:endParaRPr sz="4800"/>
          </a:p>
          <a:p>
            <a:pPr lvl="2" algn="l">
              <a:buSzPct val="100000"/>
              <a:buFont typeface="Arial"/>
              <a:buChar char="•"/>
              <a:defRPr sz="1800">
                <a:solidFill>
                  <a:srgbClr val="000000"/>
                </a:solidFill>
              </a:defRPr>
            </a:pPr>
            <a:r>
              <a:rPr sz="4800"/>
              <a:t>Overall goal of replacing negative national reputation with positive ideas and images of Albania</a:t>
            </a:r>
          </a:p>
        </p:txBody>
      </p:sp>
      <p:pic>
        <p:nvPicPr>
          <p:cNvPr id="58" name="image2.png"/>
          <p:cNvPicPr/>
          <p:nvPr/>
        </p:nvPicPr>
        <p:blipFill>
          <a:blip r:embed="rId3">
            <a:extLst/>
          </a:blip>
          <a:stretch>
            <a:fillRect/>
          </a:stretch>
        </p:blipFill>
        <p:spPr>
          <a:xfrm>
            <a:off x="17032951" y="8572577"/>
            <a:ext cx="5867401" cy="3124201"/>
          </a:xfrm>
          <a:prstGeom prst="rect">
            <a:avLst/>
          </a:prstGeom>
          <a:ln w="12700">
            <a:miter lim="400000"/>
          </a:ln>
        </p:spPr>
      </p:pic>
      <p:pic>
        <p:nvPicPr>
          <p:cNvPr id="59" name="image3.png"/>
          <p:cNvPicPr/>
          <p:nvPr/>
        </p:nvPicPr>
        <p:blipFill>
          <a:blip r:embed="rId4">
            <a:extLst/>
          </a:blip>
          <a:stretch>
            <a:fillRect/>
          </a:stretch>
        </p:blipFill>
        <p:spPr>
          <a:xfrm>
            <a:off x="18100216" y="1639619"/>
            <a:ext cx="4791076" cy="4648201"/>
          </a:xfrm>
          <a:prstGeom prst="rect">
            <a:avLst/>
          </a:prstGeom>
          <a:ln w="12700">
            <a:miter lim="400000"/>
          </a:ln>
        </p:spPr>
      </p:pic>
      <p:sp>
        <p:nvSpPr>
          <p:cNvPr id="60" name="Shape 60"/>
          <p:cNvSpPr/>
          <p:nvPr/>
        </p:nvSpPr>
        <p:spPr>
          <a:xfrm>
            <a:off x="19167333" y="6289267"/>
            <a:ext cx="3727734" cy="375232"/>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000"/>
            </a:lvl1pPr>
          </a:lstStyle>
          <a:p>
            <a:pPr lvl="0">
              <a:defRPr sz="1800"/>
            </a:pPr>
            <a:r>
              <a:rPr sz="2000"/>
              <a:t>Each image is from Visit Albania</a:t>
            </a:r>
          </a:p>
        </p:txBody>
      </p:sp>
    </p:spTree>
  </p:cSld>
  <p:clrMapOvr>
    <a:masterClrMapping/>
  </p:clrMapOvr>
  <p:transitio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FF0000"/>
            </a:gs>
            <a:gs pos="95873">
              <a:srgbClr val="FFFFFF"/>
            </a:gs>
          </a:gsLst>
          <a:path path="circle">
            <a:fillToRect l="50000" t="50000" r="50000" b="50000"/>
          </a:path>
        </a:gradFill>
      </p:bgPr>
    </p:bg>
    <p:spTree>
      <p:nvGrpSpPr>
        <p:cNvPr id="1" name=""/>
        <p:cNvGrpSpPr/>
        <p:nvPr/>
      </p:nvGrpSpPr>
      <p:grpSpPr>
        <a:xfrm>
          <a:off x="0" y="0"/>
          <a:ext cx="0" cy="0"/>
          <a:chOff x="0" y="0"/>
          <a:chExt cx="0" cy="0"/>
        </a:xfrm>
      </p:grpSpPr>
      <p:sp>
        <p:nvSpPr>
          <p:cNvPr id="64" name="Shape 64"/>
          <p:cNvSpPr/>
          <p:nvPr>
            <p:ph type="title"/>
          </p:nvPr>
        </p:nvSpPr>
        <p:spPr>
          <a:xfrm>
            <a:off x="0" y="0"/>
            <a:ext cx="15011400" cy="1752600"/>
          </a:xfrm>
          <a:prstGeom prst="rect">
            <a:avLst/>
          </a:prstGeom>
        </p:spPr>
        <p:txBody>
          <a:bodyPr/>
          <a:lstStyle>
            <a:lvl1pPr algn="l">
              <a:defRPr sz="6500">
                <a:solidFill>
                  <a:srgbClr val="000000"/>
                </a:solidFill>
              </a:defRPr>
            </a:lvl1pPr>
          </a:lstStyle>
          <a:p>
            <a:pPr lvl="0">
              <a:defRPr cap="none" sz="1800"/>
            </a:pPr>
            <a:r>
              <a:rPr cap="all" sz="6500"/>
              <a:t>country profile</a:t>
            </a:r>
          </a:p>
        </p:txBody>
      </p:sp>
      <p:sp>
        <p:nvSpPr>
          <p:cNvPr id="65" name="Shape 65"/>
          <p:cNvSpPr/>
          <p:nvPr>
            <p:ph type="body" idx="1"/>
          </p:nvPr>
        </p:nvSpPr>
        <p:spPr>
          <a:xfrm>
            <a:off x="464804" y="2743200"/>
            <a:ext cx="18279117" cy="8901601"/>
          </a:xfrm>
          <a:prstGeom prst="rect">
            <a:avLst/>
          </a:prstGeom>
        </p:spPr>
        <p:txBody>
          <a:bodyPr/>
          <a:lstStyle/>
          <a:p>
            <a:pPr lvl="0" algn="l">
              <a:lnSpc>
                <a:spcPct val="90000"/>
              </a:lnSpc>
              <a:buSzPct val="100000"/>
              <a:buFont typeface="Arial"/>
              <a:buChar char="•"/>
              <a:defRPr sz="1800">
                <a:solidFill>
                  <a:srgbClr val="000000"/>
                </a:solidFill>
              </a:defRPr>
            </a:pPr>
            <a:r>
              <a:rPr sz="4800"/>
              <a:t>New Democracy</a:t>
            </a:r>
            <a:endParaRPr sz="4800"/>
          </a:p>
          <a:p>
            <a:pPr lvl="0" algn="l">
              <a:lnSpc>
                <a:spcPct val="90000"/>
              </a:lnSpc>
              <a:buSzPct val="100000"/>
              <a:buFont typeface="Arial"/>
              <a:buChar char="•"/>
              <a:defRPr sz="1800">
                <a:solidFill>
                  <a:srgbClr val="000000"/>
                </a:solidFill>
              </a:defRPr>
            </a:pPr>
            <a:endParaRPr sz="4800"/>
          </a:p>
          <a:p>
            <a:pPr lvl="0" algn="l">
              <a:lnSpc>
                <a:spcPct val="90000"/>
              </a:lnSpc>
              <a:buSzPct val="100000"/>
              <a:buFont typeface="Arial"/>
              <a:buChar char="•"/>
              <a:defRPr sz="1800">
                <a:solidFill>
                  <a:srgbClr val="000000"/>
                </a:solidFill>
              </a:defRPr>
            </a:pPr>
            <a:r>
              <a:rPr sz="4800"/>
              <a:t>Free Market Economy with dreams of entering the European Union</a:t>
            </a:r>
            <a:endParaRPr sz="4800"/>
          </a:p>
          <a:p>
            <a:pPr lvl="0" algn="l">
              <a:lnSpc>
                <a:spcPct val="90000"/>
              </a:lnSpc>
              <a:buSzPct val="100000"/>
              <a:buFont typeface="Arial"/>
              <a:buChar char="•"/>
              <a:defRPr sz="1800">
                <a:solidFill>
                  <a:srgbClr val="000000"/>
                </a:solidFill>
              </a:defRPr>
            </a:pPr>
            <a:endParaRPr sz="4800"/>
          </a:p>
          <a:p>
            <a:pPr lvl="0" algn="l">
              <a:lnSpc>
                <a:spcPct val="90000"/>
              </a:lnSpc>
              <a:buSzPct val="100000"/>
              <a:buFont typeface="Arial"/>
              <a:buChar char="•"/>
              <a:defRPr sz="1800">
                <a:solidFill>
                  <a:srgbClr val="000000"/>
                </a:solidFill>
              </a:defRPr>
            </a:pPr>
            <a:r>
              <a:rPr sz="4800"/>
              <a:t>Land of the Eagles</a:t>
            </a:r>
            <a:endParaRPr sz="4800"/>
          </a:p>
          <a:p>
            <a:pPr lvl="0" algn="l">
              <a:lnSpc>
                <a:spcPct val="90000"/>
              </a:lnSpc>
              <a:defRPr sz="1800">
                <a:solidFill>
                  <a:srgbClr val="000000"/>
                </a:solidFill>
              </a:defRPr>
            </a:pPr>
            <a:endParaRPr sz="4800"/>
          </a:p>
          <a:p>
            <a:pPr lvl="0" algn="l">
              <a:lnSpc>
                <a:spcPct val="90000"/>
              </a:lnSpc>
              <a:buSzPct val="100000"/>
              <a:buFont typeface="Arial"/>
              <a:buChar char="•"/>
              <a:defRPr sz="1800">
                <a:solidFill>
                  <a:srgbClr val="000000"/>
                </a:solidFill>
              </a:defRPr>
            </a:pPr>
            <a:r>
              <a:rPr sz="4800"/>
              <a:t>UNESCO World Heritage Sites</a:t>
            </a:r>
            <a:endParaRPr sz="4800"/>
          </a:p>
          <a:p>
            <a:pPr lvl="0" algn="l">
              <a:lnSpc>
                <a:spcPct val="90000"/>
              </a:lnSpc>
              <a:buSzPct val="100000"/>
              <a:buFont typeface="Arial"/>
              <a:buChar char="•"/>
              <a:defRPr sz="1800">
                <a:solidFill>
                  <a:srgbClr val="000000"/>
                </a:solidFill>
              </a:defRPr>
            </a:pPr>
            <a:endParaRPr sz="4800"/>
          </a:p>
          <a:p>
            <a:pPr lvl="0" algn="l">
              <a:lnSpc>
                <a:spcPct val="90000"/>
              </a:lnSpc>
              <a:buSzPct val="100000"/>
              <a:buFont typeface="Arial"/>
              <a:buChar char="•"/>
              <a:defRPr sz="1800">
                <a:solidFill>
                  <a:srgbClr val="000000"/>
                </a:solidFill>
              </a:defRPr>
            </a:pPr>
            <a:r>
              <a:rPr sz="4800"/>
              <a:t>Diverse community</a:t>
            </a:r>
            <a:endParaRPr sz="4800"/>
          </a:p>
          <a:p>
            <a:pPr lvl="0" algn="l">
              <a:lnSpc>
                <a:spcPct val="90000"/>
              </a:lnSpc>
              <a:buSzPct val="100000"/>
              <a:buFont typeface="Arial"/>
              <a:buChar char="•"/>
              <a:defRPr sz="1800">
                <a:solidFill>
                  <a:srgbClr val="000000"/>
                </a:solidFill>
              </a:defRPr>
            </a:pPr>
            <a:endParaRPr sz="4800"/>
          </a:p>
          <a:p>
            <a:pPr lvl="0" algn="l">
              <a:lnSpc>
                <a:spcPct val="90000"/>
              </a:lnSpc>
              <a:buSzPct val="100000"/>
              <a:buFont typeface="Arial"/>
              <a:buChar char="•"/>
              <a:defRPr sz="1800">
                <a:solidFill>
                  <a:srgbClr val="000000"/>
                </a:solidFill>
              </a:defRPr>
            </a:pPr>
            <a:r>
              <a:rPr sz="4800"/>
              <a:t>Free Media with a new love for Internet</a:t>
            </a:r>
          </a:p>
        </p:txBody>
      </p:sp>
      <p:pic>
        <p:nvPicPr>
          <p:cNvPr id="66" name="image4.jpeg"/>
          <p:cNvPicPr/>
          <p:nvPr/>
        </p:nvPicPr>
        <p:blipFill>
          <a:blip r:embed="rId3">
            <a:extLst/>
          </a:blip>
          <a:srcRect l="0" t="0" r="0" b="0"/>
          <a:stretch>
            <a:fillRect/>
          </a:stretch>
        </p:blipFill>
        <p:spPr>
          <a:xfrm>
            <a:off x="15872142" y="4831727"/>
            <a:ext cx="6073720" cy="8022960"/>
          </a:xfrm>
          <a:prstGeom prst="rect">
            <a:avLst/>
          </a:prstGeom>
          <a:ln w="12700">
            <a:miter lim="400000"/>
          </a:ln>
        </p:spPr>
      </p:pic>
      <p:sp>
        <p:nvSpPr>
          <p:cNvPr id="67" name="Shape 67"/>
          <p:cNvSpPr/>
          <p:nvPr/>
        </p:nvSpPr>
        <p:spPr>
          <a:xfrm>
            <a:off x="17588879" y="12851442"/>
            <a:ext cx="5464310" cy="375232"/>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000" u="sng">
                <a:solidFill>
                  <a:srgbClr val="0000FF"/>
                </a:solidFill>
                <a:uFill>
                  <a:solidFill>
                    <a:srgbClr val="0000FF"/>
                  </a:solidFill>
                </a:uFill>
                <a:hlinkClick r:id="rId4" invalidUrl="" action="" tgtFrame="" tooltip="" history="1" highlightClick="0" endSnd="0"/>
              </a:defRPr>
            </a:lvl1pPr>
          </a:lstStyle>
          <a:p>
            <a:pPr lvl="0">
              <a:defRPr sz="1800" u="none">
                <a:solidFill>
                  <a:srgbClr val="000000"/>
                </a:solidFill>
                <a:uFillTx/>
              </a:defRPr>
            </a:pPr>
            <a:r>
              <a:rPr sz="2000" u="sng">
                <a:solidFill>
                  <a:srgbClr val="0000FF"/>
                </a:solidFill>
                <a:uFill>
                  <a:solidFill>
                    <a:srgbClr val="0000FF"/>
                  </a:solidFill>
                </a:uFill>
                <a:hlinkClick r:id="rId4" invalidUrl="" action="" tgtFrame="" tooltip="" history="1" highlightClick="0" endSnd="0"/>
              </a:rPr>
              <a:t>https://www.gov.uk/foreign-travel-advice/albania</a:t>
            </a:r>
          </a:p>
        </p:txBody>
      </p:sp>
    </p:spTree>
  </p:cSld>
  <p:clrMapOvr>
    <a:masterClrMapping/>
  </p:clrMapOvr>
  <p:transitio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45402">
              <a:srgbClr val="FFFFFF"/>
            </a:gs>
            <a:gs pos="78302">
              <a:srgbClr val="FF8080"/>
            </a:gs>
            <a:gs pos="100000">
              <a:srgbClr val="FF0000"/>
            </a:gs>
          </a:gsLst>
          <a:path path="circle">
            <a:fillToRect l="50000" t="50000" r="50000" b="50000"/>
          </a:path>
        </a:gradFill>
      </p:bgPr>
    </p:bg>
    <p:spTree>
      <p:nvGrpSpPr>
        <p:cNvPr id="1" name=""/>
        <p:cNvGrpSpPr/>
        <p:nvPr/>
      </p:nvGrpSpPr>
      <p:grpSpPr>
        <a:xfrm>
          <a:off x="0" y="0"/>
          <a:ext cx="0" cy="0"/>
          <a:chOff x="0" y="0"/>
          <a:chExt cx="0" cy="0"/>
        </a:xfrm>
      </p:grpSpPr>
      <p:sp>
        <p:nvSpPr>
          <p:cNvPr id="71" name="Shape 71"/>
          <p:cNvSpPr/>
          <p:nvPr>
            <p:ph type="title"/>
          </p:nvPr>
        </p:nvSpPr>
        <p:spPr>
          <a:xfrm>
            <a:off x="0" y="0"/>
            <a:ext cx="20066000" cy="1638300"/>
          </a:xfrm>
          <a:prstGeom prst="rect">
            <a:avLst/>
          </a:prstGeom>
        </p:spPr>
        <p:txBody>
          <a:bodyPr/>
          <a:lstStyle>
            <a:lvl1pPr algn="l">
              <a:defRPr sz="6500">
                <a:solidFill>
                  <a:srgbClr val="000000"/>
                </a:solidFill>
              </a:defRPr>
            </a:lvl1pPr>
          </a:lstStyle>
          <a:p>
            <a:pPr lvl="0">
              <a:defRPr cap="none" sz="1800"/>
            </a:pPr>
            <a:r>
              <a:rPr cap="all" sz="6500"/>
              <a:t>country profile: PR Implications</a:t>
            </a:r>
          </a:p>
        </p:txBody>
      </p:sp>
      <p:sp>
        <p:nvSpPr>
          <p:cNvPr id="72" name="Shape 72"/>
          <p:cNvSpPr/>
          <p:nvPr>
            <p:ph type="body" idx="1"/>
          </p:nvPr>
        </p:nvSpPr>
        <p:spPr>
          <a:xfrm>
            <a:off x="304800" y="2743200"/>
            <a:ext cx="19702882" cy="7951931"/>
          </a:xfrm>
          <a:prstGeom prst="rect">
            <a:avLst/>
          </a:prstGeom>
        </p:spPr>
        <p:txBody>
          <a:bodyPr/>
          <a:lstStyle/>
          <a:p>
            <a:pPr lvl="0" algn="l">
              <a:buSzPct val="100000"/>
              <a:buFont typeface="Arial"/>
              <a:buChar char="•"/>
              <a:defRPr sz="1800">
                <a:solidFill>
                  <a:srgbClr val="000000"/>
                </a:solidFill>
              </a:defRPr>
            </a:pPr>
            <a:r>
              <a:rPr sz="4800"/>
              <a:t>Must be sensitive to the communist history of the country</a:t>
            </a:r>
            <a:endParaRPr sz="4800"/>
          </a:p>
          <a:p>
            <a:pPr lvl="0" algn="l">
              <a:buSzPct val="100000"/>
              <a:buFont typeface="Arial"/>
              <a:buChar char="•"/>
              <a:defRPr sz="1800">
                <a:solidFill>
                  <a:srgbClr val="000000"/>
                </a:solidFill>
              </a:defRPr>
            </a:pPr>
            <a:endParaRPr sz="4800"/>
          </a:p>
          <a:p>
            <a:pPr lvl="0" algn="l">
              <a:defRPr sz="1800">
                <a:solidFill>
                  <a:srgbClr val="000000"/>
                </a:solidFill>
              </a:defRPr>
            </a:pPr>
            <a:endParaRPr sz="4800"/>
          </a:p>
          <a:p>
            <a:pPr lvl="0" algn="l">
              <a:buSzPct val="100000"/>
              <a:buFont typeface="Arial"/>
              <a:buChar char="•"/>
              <a:defRPr sz="1800">
                <a:solidFill>
                  <a:srgbClr val="000000"/>
                </a:solidFill>
              </a:defRPr>
            </a:pPr>
            <a:r>
              <a:rPr sz="4800"/>
              <a:t>Highlight the country’s successes, not hardships</a:t>
            </a:r>
            <a:endParaRPr sz="4800"/>
          </a:p>
          <a:p>
            <a:pPr lvl="0" algn="l">
              <a:buSzPct val="100000"/>
              <a:buFont typeface="Arial"/>
              <a:buChar char="•"/>
              <a:defRPr sz="1800">
                <a:solidFill>
                  <a:srgbClr val="000000"/>
                </a:solidFill>
              </a:defRPr>
            </a:pPr>
            <a:endParaRPr sz="4800"/>
          </a:p>
          <a:p>
            <a:pPr lvl="0" algn="l">
              <a:defRPr sz="1800">
                <a:solidFill>
                  <a:srgbClr val="000000"/>
                </a:solidFill>
              </a:defRPr>
            </a:pPr>
            <a:endParaRPr sz="4800"/>
          </a:p>
          <a:p>
            <a:pPr lvl="0" algn="l">
              <a:buSzPct val="100000"/>
              <a:buFont typeface="Arial"/>
              <a:buChar char="•"/>
              <a:defRPr sz="1800">
                <a:solidFill>
                  <a:srgbClr val="000000"/>
                </a:solidFill>
              </a:defRPr>
            </a:pPr>
            <a:r>
              <a:rPr sz="4800"/>
              <a:t>Respect the folk tradition</a:t>
            </a:r>
            <a:endParaRPr sz="4800"/>
          </a:p>
          <a:p>
            <a:pPr lvl="0" algn="l">
              <a:buSzPct val="100000"/>
              <a:buFont typeface="Arial"/>
              <a:buChar char="•"/>
              <a:defRPr sz="1800">
                <a:solidFill>
                  <a:srgbClr val="000000"/>
                </a:solidFill>
              </a:defRPr>
            </a:pPr>
            <a:endParaRPr sz="4800"/>
          </a:p>
          <a:p>
            <a:pPr lvl="0" algn="l">
              <a:defRPr sz="1800">
                <a:solidFill>
                  <a:srgbClr val="000000"/>
                </a:solidFill>
              </a:defRPr>
            </a:pPr>
            <a:endParaRPr sz="4800"/>
          </a:p>
          <a:p>
            <a:pPr lvl="0" algn="l">
              <a:buSzPct val="100000"/>
              <a:buFont typeface="Arial"/>
              <a:buChar char="•"/>
              <a:defRPr sz="1800">
                <a:solidFill>
                  <a:srgbClr val="000000"/>
                </a:solidFill>
              </a:defRPr>
            </a:pPr>
            <a:r>
              <a:rPr sz="4800"/>
              <a:t>Embrace transparency</a:t>
            </a:r>
          </a:p>
        </p:txBody>
      </p:sp>
      <p:pic>
        <p:nvPicPr>
          <p:cNvPr id="73" name="image5.jpg" descr="C:\Users\Caitlan\Desktop\imgres.jpg"/>
          <p:cNvPicPr/>
          <p:nvPr/>
        </p:nvPicPr>
        <p:blipFill>
          <a:blip r:embed="rId3">
            <a:extLst/>
          </a:blip>
          <a:stretch>
            <a:fillRect/>
          </a:stretch>
        </p:blipFill>
        <p:spPr>
          <a:xfrm>
            <a:off x="10530063" y="6021640"/>
            <a:ext cx="9401564" cy="6740744"/>
          </a:xfrm>
          <a:prstGeom prst="rect">
            <a:avLst/>
          </a:prstGeom>
          <a:ln w="12700">
            <a:miter lim="400000"/>
          </a:ln>
        </p:spPr>
      </p:pic>
      <p:sp>
        <p:nvSpPr>
          <p:cNvPr id="74" name="Shape 74"/>
          <p:cNvSpPr/>
          <p:nvPr/>
        </p:nvSpPr>
        <p:spPr>
          <a:xfrm>
            <a:off x="14408960" y="12795572"/>
            <a:ext cx="5455008" cy="37523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000" u="sng">
                <a:solidFill>
                  <a:srgbClr val="0000FF"/>
                </a:solidFill>
                <a:uFill>
                  <a:solidFill>
                    <a:srgbClr val="0000FF"/>
                  </a:solidFill>
                </a:uFill>
                <a:hlinkClick r:id="rId4" invalidUrl="" action="" tgtFrame="" tooltip="" history="1" highlightClick="0" endSnd="0"/>
              </a:defRPr>
            </a:lvl1pPr>
          </a:lstStyle>
          <a:p>
            <a:pPr lvl="0">
              <a:defRPr sz="1800" u="none">
                <a:solidFill>
                  <a:srgbClr val="000000"/>
                </a:solidFill>
                <a:uFillTx/>
              </a:defRPr>
            </a:pPr>
            <a:r>
              <a:rPr sz="2000" u="sng">
                <a:solidFill>
                  <a:srgbClr val="0000FF"/>
                </a:solidFill>
                <a:uFill>
                  <a:solidFill>
                    <a:srgbClr val="0000FF"/>
                  </a:solidFill>
                </a:uFill>
                <a:hlinkClick r:id="rId4" invalidUrl="" action="" tgtFrame="" tooltip="" history="1" highlightClick="0" endSnd="0"/>
              </a:rPr>
              <a:t>http://www.amateurradiodx.com/zaou2i-albania/</a:t>
            </a:r>
          </a:p>
        </p:txBody>
      </p:sp>
    </p:spTree>
  </p:cSld>
  <p:clrMapOvr>
    <a:masterClrMapping/>
  </p:clrMapOvr>
  <p:transitio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FFFFFF"/>
            </a:gs>
            <a:gs pos="100000">
              <a:srgbClr val="FF0000"/>
            </a:gs>
          </a:gsLst>
          <a:lin ang="16200000" scaled="0"/>
        </a:gradFill>
      </p:bgPr>
    </p:bg>
    <p:spTree>
      <p:nvGrpSpPr>
        <p:cNvPr id="1" name=""/>
        <p:cNvGrpSpPr/>
        <p:nvPr/>
      </p:nvGrpSpPr>
      <p:grpSpPr>
        <a:xfrm>
          <a:off x="0" y="0"/>
          <a:ext cx="0" cy="0"/>
          <a:chOff x="0" y="0"/>
          <a:chExt cx="0" cy="0"/>
        </a:xfrm>
      </p:grpSpPr>
      <p:sp>
        <p:nvSpPr>
          <p:cNvPr id="78" name="Shape 78"/>
          <p:cNvSpPr/>
          <p:nvPr>
            <p:ph type="title"/>
          </p:nvPr>
        </p:nvSpPr>
        <p:spPr>
          <a:xfrm>
            <a:off x="0" y="0"/>
            <a:ext cx="13411200" cy="1905000"/>
          </a:xfrm>
          <a:prstGeom prst="rect">
            <a:avLst/>
          </a:prstGeom>
        </p:spPr>
        <p:txBody>
          <a:bodyPr/>
          <a:lstStyle>
            <a:lvl1pPr algn="l">
              <a:defRPr sz="6500">
                <a:solidFill>
                  <a:srgbClr val="000000"/>
                </a:solidFill>
              </a:defRPr>
            </a:lvl1pPr>
          </a:lstStyle>
          <a:p>
            <a:pPr lvl="0">
              <a:defRPr cap="none" sz="1800"/>
            </a:pPr>
            <a:r>
              <a:rPr cap="all" sz="6500"/>
              <a:t>cultural profile</a:t>
            </a:r>
          </a:p>
        </p:txBody>
      </p:sp>
      <p:sp>
        <p:nvSpPr>
          <p:cNvPr id="79" name="Shape 79"/>
          <p:cNvSpPr/>
          <p:nvPr>
            <p:ph type="body" idx="1"/>
          </p:nvPr>
        </p:nvSpPr>
        <p:spPr>
          <a:xfrm>
            <a:off x="838199" y="3352800"/>
            <a:ext cx="13192685" cy="9334469"/>
          </a:xfrm>
          <a:prstGeom prst="rect">
            <a:avLst/>
          </a:prstGeom>
        </p:spPr>
        <p:txBody>
          <a:bodyPr/>
          <a:lstStyle/>
          <a:p>
            <a:pPr lvl="0" marL="1817511" indent="-1817511" algn="l">
              <a:buSzPct val="100000"/>
              <a:buFont typeface="Arial"/>
              <a:buChar char="•"/>
              <a:defRPr sz="1800">
                <a:solidFill>
                  <a:srgbClr val="000000"/>
                </a:solidFill>
              </a:defRPr>
            </a:pPr>
            <a:r>
              <a:rPr sz="5600"/>
              <a:t>Low-context</a:t>
            </a:r>
            <a:endParaRPr sz="5600"/>
          </a:p>
          <a:p>
            <a:pPr lvl="0" marL="584200" indent="-584200" algn="l">
              <a:defRPr sz="1800">
                <a:solidFill>
                  <a:srgbClr val="000000"/>
                </a:solidFill>
              </a:defRPr>
            </a:pPr>
            <a:endParaRPr sz="5600"/>
          </a:p>
          <a:p>
            <a:pPr lvl="0" marL="1817511" indent="-1817511" algn="l">
              <a:buSzPct val="100000"/>
              <a:buFont typeface="Arial"/>
              <a:buChar char="•"/>
              <a:defRPr sz="1800">
                <a:solidFill>
                  <a:srgbClr val="000000"/>
                </a:solidFill>
              </a:defRPr>
            </a:pPr>
            <a:r>
              <a:rPr sz="5600"/>
              <a:t>Collectivist</a:t>
            </a:r>
            <a:endParaRPr sz="5600"/>
          </a:p>
          <a:p>
            <a:pPr lvl="0" marL="584200" indent="-584200" algn="l">
              <a:defRPr sz="1800">
                <a:solidFill>
                  <a:srgbClr val="000000"/>
                </a:solidFill>
              </a:defRPr>
            </a:pPr>
            <a:endParaRPr sz="5600"/>
          </a:p>
          <a:p>
            <a:pPr lvl="0" marL="1817511" indent="-1817511" algn="l">
              <a:buSzPct val="100000"/>
              <a:buFont typeface="Arial"/>
              <a:buChar char="•"/>
              <a:defRPr sz="1800">
                <a:solidFill>
                  <a:srgbClr val="000000"/>
                </a:solidFill>
              </a:defRPr>
            </a:pPr>
            <a:r>
              <a:rPr sz="5600"/>
              <a:t>Relationship-oriented </a:t>
            </a:r>
          </a:p>
        </p:txBody>
      </p:sp>
      <p:pic>
        <p:nvPicPr>
          <p:cNvPr id="80" name="news-albania-1.jpg"/>
          <p:cNvPicPr/>
          <p:nvPr/>
        </p:nvPicPr>
        <p:blipFill>
          <a:blip r:embed="rId3">
            <a:extLst/>
          </a:blip>
          <a:stretch>
            <a:fillRect/>
          </a:stretch>
        </p:blipFill>
        <p:spPr>
          <a:xfrm>
            <a:off x="9251057" y="1981200"/>
            <a:ext cx="13004801" cy="9753600"/>
          </a:xfrm>
          <a:prstGeom prst="rect">
            <a:avLst/>
          </a:prstGeom>
          <a:ln w="12700">
            <a:miter lim="400000"/>
          </a:ln>
        </p:spPr>
      </p:pic>
      <p:sp>
        <p:nvSpPr>
          <p:cNvPr id="81" name="Shape 81"/>
          <p:cNvSpPr/>
          <p:nvPr/>
        </p:nvSpPr>
        <p:spPr>
          <a:xfrm>
            <a:off x="9569060" y="11089867"/>
            <a:ext cx="8660394" cy="37523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000"/>
            </a:lvl1pPr>
          </a:lstStyle>
          <a:p>
            <a:pPr lvl="0">
              <a:defRPr sz="1800"/>
            </a:pPr>
            <a:r>
              <a:rPr sz="2000"/>
              <a:t>http://www.balkantrafik.com/wp-content/uploads/2012/10/news-albania-1.jpg</a:t>
            </a:r>
          </a:p>
        </p:txBody>
      </p:sp>
    </p:spTree>
  </p:cSld>
  <p:clrMapOvr>
    <a:masterClrMapping/>
  </p:clrMapOvr>
  <p:transitio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5" name="Shape 85"/>
          <p:cNvSpPr/>
          <p:nvPr>
            <p:ph type="title"/>
          </p:nvPr>
        </p:nvSpPr>
        <p:spPr>
          <a:xfrm>
            <a:off x="0" y="0"/>
            <a:ext cx="22860000" cy="1930400"/>
          </a:xfrm>
          <a:prstGeom prst="rect">
            <a:avLst/>
          </a:prstGeom>
        </p:spPr>
        <p:txBody>
          <a:bodyPr/>
          <a:lstStyle/>
          <a:p>
            <a:pPr lvl="0" algn="l">
              <a:defRPr cap="none" sz="1800">
                <a:solidFill>
                  <a:srgbClr val="000000"/>
                </a:solidFill>
              </a:defRPr>
            </a:pPr>
            <a:r>
              <a:rPr cap="all" sz="6500"/>
              <a:t>cultural profile: </a:t>
            </a:r>
            <a:r>
              <a:rPr cap="all" sz="6500"/>
              <a:t>PR </a:t>
            </a:r>
            <a:r>
              <a:rPr cap="all" sz="6500"/>
              <a:t>Implications</a:t>
            </a:r>
          </a:p>
        </p:txBody>
      </p:sp>
      <p:sp>
        <p:nvSpPr>
          <p:cNvPr id="86" name="Shape 86"/>
          <p:cNvSpPr/>
          <p:nvPr>
            <p:ph type="body" idx="1"/>
          </p:nvPr>
        </p:nvSpPr>
        <p:spPr>
          <a:xfrm>
            <a:off x="1031752" y="3157943"/>
            <a:ext cx="11049003" cy="8864602"/>
          </a:xfrm>
          <a:prstGeom prst="rect">
            <a:avLst/>
          </a:prstGeom>
        </p:spPr>
        <p:txBody>
          <a:bodyPr/>
          <a:lstStyle/>
          <a:p>
            <a:pPr lvl="0" algn="l">
              <a:buSzPct val="100000"/>
              <a:buFont typeface="Arial"/>
              <a:buChar char="•"/>
              <a:defRPr sz="1800">
                <a:solidFill>
                  <a:srgbClr val="000000"/>
                </a:solidFill>
              </a:defRPr>
            </a:pPr>
            <a:r>
              <a:rPr sz="4800"/>
              <a:t>Value direct, explicit language and messaging</a:t>
            </a:r>
            <a:endParaRPr sz="4800"/>
          </a:p>
          <a:p>
            <a:pPr lvl="0" algn="l">
              <a:buSzPct val="100000"/>
              <a:buFont typeface="Arial"/>
              <a:buChar char="•"/>
              <a:defRPr sz="1800">
                <a:solidFill>
                  <a:srgbClr val="000000"/>
                </a:solidFill>
              </a:defRPr>
            </a:pPr>
            <a:endParaRPr sz="4800"/>
          </a:p>
          <a:p>
            <a:pPr lvl="0" algn="l">
              <a:defRPr sz="1800">
                <a:solidFill>
                  <a:srgbClr val="000000"/>
                </a:solidFill>
              </a:defRPr>
            </a:pPr>
            <a:endParaRPr sz="4800"/>
          </a:p>
          <a:p>
            <a:pPr lvl="0" algn="l">
              <a:buSzPct val="100000"/>
              <a:buFont typeface="Arial"/>
              <a:buChar char="•"/>
              <a:defRPr sz="1800">
                <a:solidFill>
                  <a:srgbClr val="000000"/>
                </a:solidFill>
              </a:defRPr>
            </a:pPr>
            <a:r>
              <a:rPr sz="4800"/>
              <a:t>Respect family values and honor </a:t>
            </a:r>
            <a:endParaRPr sz="4800"/>
          </a:p>
          <a:p>
            <a:pPr lvl="0" algn="l">
              <a:defRPr sz="1800">
                <a:solidFill>
                  <a:srgbClr val="000000"/>
                </a:solidFill>
              </a:defRPr>
            </a:pPr>
            <a:r>
              <a:rPr sz="4800"/>
              <a:t>the collective over the individual</a:t>
            </a:r>
            <a:endParaRPr sz="4800"/>
          </a:p>
          <a:p>
            <a:pPr lvl="0" algn="l">
              <a:defRPr sz="1800">
                <a:solidFill>
                  <a:srgbClr val="000000"/>
                </a:solidFill>
              </a:defRPr>
            </a:pPr>
            <a:endParaRPr sz="4800"/>
          </a:p>
          <a:p>
            <a:pPr lvl="0" algn="l">
              <a:defRPr sz="1800">
                <a:solidFill>
                  <a:srgbClr val="000000"/>
                </a:solidFill>
              </a:defRPr>
            </a:pPr>
            <a:endParaRPr sz="4800"/>
          </a:p>
          <a:p>
            <a:pPr lvl="0" algn="l">
              <a:buSzPct val="100000"/>
              <a:buFont typeface="Arial"/>
              <a:buChar char="•"/>
              <a:defRPr sz="1800">
                <a:solidFill>
                  <a:srgbClr val="000000"/>
                </a:solidFill>
              </a:defRPr>
            </a:pPr>
            <a:r>
              <a:rPr sz="4800"/>
              <a:t>Recognize the importance of </a:t>
            </a:r>
            <a:endParaRPr sz="4800"/>
          </a:p>
          <a:p>
            <a:pPr lvl="0" algn="l">
              <a:defRPr sz="1800">
                <a:solidFill>
                  <a:srgbClr val="000000"/>
                </a:solidFill>
              </a:defRPr>
            </a:pPr>
            <a:r>
              <a:rPr sz="4800"/>
              <a:t>relationships in success</a:t>
            </a:r>
          </a:p>
        </p:txBody>
      </p:sp>
      <p:pic>
        <p:nvPicPr>
          <p:cNvPr id="87" name="image7.jpeg"/>
          <p:cNvPicPr/>
          <p:nvPr/>
        </p:nvPicPr>
        <p:blipFill>
          <a:blip r:embed="rId3">
            <a:extLst/>
          </a:blip>
          <a:stretch>
            <a:fillRect/>
          </a:stretch>
        </p:blipFill>
        <p:spPr>
          <a:xfrm>
            <a:off x="14185490" y="3865041"/>
            <a:ext cx="8533114" cy="5985918"/>
          </a:xfrm>
          <a:prstGeom prst="rect">
            <a:avLst/>
          </a:prstGeom>
          <a:ln w="12700">
            <a:miter lim="400000"/>
          </a:ln>
        </p:spPr>
      </p:pic>
      <p:sp>
        <p:nvSpPr>
          <p:cNvPr id="88" name="Shape 88"/>
          <p:cNvSpPr/>
          <p:nvPr/>
        </p:nvSpPr>
        <p:spPr>
          <a:xfrm>
            <a:off x="11907013" y="6467066"/>
            <a:ext cx="569974" cy="375232"/>
          </a:xfrm>
          <a:prstGeom prst="rect">
            <a:avLst/>
          </a:prstGeom>
          <a:ln w="12700">
            <a:miter lim="400000"/>
          </a:ln>
        </p:spPr>
        <p:txBody>
          <a:bodyPr wrap="none" lIns="45719" rIns="45719">
            <a:spAutoFit/>
          </a:bodyPr>
          <a:lstStyle/>
          <a:p>
            <a:pPr lvl="0">
              <a:defRPr sz="2000"/>
            </a:pPr>
          </a:p>
        </p:txBody>
      </p:sp>
      <p:sp>
        <p:nvSpPr>
          <p:cNvPr id="89" name="Shape 89"/>
          <p:cNvSpPr/>
          <p:nvPr/>
        </p:nvSpPr>
        <p:spPr>
          <a:xfrm>
            <a:off x="14253023" y="9895949"/>
            <a:ext cx="8533114" cy="66733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2000"/>
            </a:lvl1pPr>
          </a:lstStyle>
          <a:p>
            <a:pPr lvl="0">
              <a:defRPr sz="1800"/>
            </a:pPr>
            <a:r>
              <a:rPr sz="2000"/>
              <a:t>http://www.chinadaily.com.cn/photo/images/attachement/jpg/site1/20121129/0023ae9885da1221351e20.jpg</a:t>
            </a:r>
          </a:p>
        </p:txBody>
      </p:sp>
    </p:spTree>
  </p:cSld>
  <p:clrMapOvr>
    <a:masterClrMapping/>
  </p:clrMapOvr>
  <p:transitio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FFFFFF"/>
            </a:gs>
            <a:gs pos="100000">
              <a:srgbClr val="FF0000"/>
            </a:gs>
          </a:gsLst>
          <a:lin ang="5400000" scaled="0"/>
        </a:gradFill>
      </p:bgPr>
    </p:bg>
    <p:spTree>
      <p:nvGrpSpPr>
        <p:cNvPr id="1" name=""/>
        <p:cNvGrpSpPr/>
        <p:nvPr/>
      </p:nvGrpSpPr>
      <p:grpSpPr>
        <a:xfrm>
          <a:off x="0" y="0"/>
          <a:ext cx="0" cy="0"/>
          <a:chOff x="0" y="0"/>
          <a:chExt cx="0" cy="0"/>
        </a:xfrm>
      </p:grpSpPr>
      <p:sp>
        <p:nvSpPr>
          <p:cNvPr id="93" name="Shape 93"/>
          <p:cNvSpPr/>
          <p:nvPr>
            <p:ph type="title"/>
          </p:nvPr>
        </p:nvSpPr>
        <p:spPr>
          <a:xfrm>
            <a:off x="0" y="0"/>
            <a:ext cx="9613900" cy="1828800"/>
          </a:xfrm>
          <a:prstGeom prst="rect">
            <a:avLst/>
          </a:prstGeom>
        </p:spPr>
        <p:txBody>
          <a:bodyPr/>
          <a:lstStyle>
            <a:lvl1pPr algn="l">
              <a:defRPr sz="6500">
                <a:solidFill>
                  <a:srgbClr val="000000"/>
                </a:solidFill>
              </a:defRPr>
            </a:lvl1pPr>
          </a:lstStyle>
          <a:p>
            <a:pPr lvl="0">
              <a:defRPr cap="none" sz="1800"/>
            </a:pPr>
            <a:r>
              <a:rPr cap="all" sz="6500"/>
              <a:t>case profile</a:t>
            </a:r>
          </a:p>
        </p:txBody>
      </p:sp>
      <p:sp>
        <p:nvSpPr>
          <p:cNvPr id="94" name="Shape 94"/>
          <p:cNvSpPr/>
          <p:nvPr>
            <p:ph type="body" idx="1"/>
          </p:nvPr>
        </p:nvSpPr>
        <p:spPr>
          <a:xfrm>
            <a:off x="558800" y="1866900"/>
            <a:ext cx="20878800" cy="10210800"/>
          </a:xfrm>
          <a:prstGeom prst="rect">
            <a:avLst/>
          </a:prstGeom>
        </p:spPr>
        <p:txBody>
          <a:bodyPr/>
          <a:lstStyle/>
          <a:p>
            <a:pPr lvl="0" marL="366410" indent="-366410" algn="l" defTabSz="517752">
              <a:lnSpc>
                <a:spcPct val="10000"/>
              </a:lnSpc>
              <a:spcBef>
                <a:spcPts val="3200"/>
              </a:spcBef>
              <a:defRPr sz="1800">
                <a:solidFill>
                  <a:srgbClr val="000000"/>
                </a:solidFill>
              </a:defRPr>
            </a:pPr>
            <a:r>
              <a:rPr sz="3528"/>
              <a:t>Who?</a:t>
            </a:r>
            <a:endParaRPr sz="3528"/>
          </a:p>
          <a:p>
            <a:pPr lvl="0" marL="366410" indent="-366410" algn="l" defTabSz="517752">
              <a:lnSpc>
                <a:spcPct val="10000"/>
              </a:lnSpc>
              <a:spcBef>
                <a:spcPts val="3200"/>
              </a:spcBef>
              <a:defRPr sz="1800">
                <a:solidFill>
                  <a:srgbClr val="000000"/>
                </a:solidFill>
              </a:defRPr>
            </a:pPr>
            <a:endParaRPr sz="3528"/>
          </a:p>
          <a:p>
            <a:pPr lvl="1" marL="1099228" indent="-732818" algn="l" defTabSz="517752">
              <a:lnSpc>
                <a:spcPct val="10000"/>
              </a:lnSpc>
              <a:spcBef>
                <a:spcPts val="3200"/>
              </a:spcBef>
              <a:buSzPct val="100000"/>
              <a:buFont typeface="Arial"/>
              <a:buChar char="•"/>
              <a:defRPr sz="1800">
                <a:solidFill>
                  <a:srgbClr val="000000"/>
                </a:solidFill>
              </a:defRPr>
            </a:pPr>
            <a:r>
              <a:rPr sz="3528"/>
              <a:t>Visit Albania </a:t>
            </a:r>
            <a:endParaRPr sz="3528"/>
          </a:p>
          <a:p>
            <a:pPr lvl="1" marL="366409" indent="0" algn="l" defTabSz="517752">
              <a:lnSpc>
                <a:spcPct val="10000"/>
              </a:lnSpc>
              <a:spcBef>
                <a:spcPts val="3200"/>
              </a:spcBef>
              <a:defRPr sz="1800">
                <a:solidFill>
                  <a:srgbClr val="000000"/>
                </a:solidFill>
              </a:defRPr>
            </a:pPr>
            <a:endParaRPr sz="3528"/>
          </a:p>
          <a:p>
            <a:pPr lvl="1" marL="1099228" indent="-732818" algn="l" defTabSz="517752">
              <a:lnSpc>
                <a:spcPct val="10000"/>
              </a:lnSpc>
              <a:spcBef>
                <a:spcPts val="3200"/>
              </a:spcBef>
              <a:buSzPct val="100000"/>
              <a:buFont typeface="Arial"/>
              <a:buChar char="•"/>
              <a:defRPr sz="1800">
                <a:solidFill>
                  <a:srgbClr val="000000"/>
                </a:solidFill>
              </a:defRPr>
            </a:pPr>
            <a:r>
              <a:rPr sz="3528"/>
              <a:t>National Tourism Agency, Ministry of Tourism </a:t>
            </a:r>
            <a:endParaRPr sz="3528"/>
          </a:p>
          <a:p>
            <a:pPr lvl="1" marL="732819" indent="-366409" algn="l" defTabSz="517752">
              <a:lnSpc>
                <a:spcPct val="10000"/>
              </a:lnSpc>
              <a:spcBef>
                <a:spcPts val="3200"/>
              </a:spcBef>
              <a:buSzPct val="100000"/>
              <a:buFont typeface="Arial"/>
              <a:buChar char="•"/>
              <a:defRPr sz="1800">
                <a:solidFill>
                  <a:srgbClr val="000000"/>
                </a:solidFill>
              </a:defRPr>
            </a:pPr>
            <a:endParaRPr sz="3528"/>
          </a:p>
          <a:p>
            <a:pPr lvl="0" marL="366410" indent="-366410" algn="l" defTabSz="517752">
              <a:lnSpc>
                <a:spcPct val="10000"/>
              </a:lnSpc>
              <a:spcBef>
                <a:spcPts val="3200"/>
              </a:spcBef>
              <a:defRPr sz="1800">
                <a:solidFill>
                  <a:srgbClr val="000000"/>
                </a:solidFill>
              </a:defRPr>
            </a:pPr>
            <a:r>
              <a:rPr sz="3528"/>
              <a:t>What ?</a:t>
            </a:r>
            <a:endParaRPr sz="3528"/>
          </a:p>
          <a:p>
            <a:pPr lvl="0" marL="366410" indent="-366410" algn="l" defTabSz="517752">
              <a:lnSpc>
                <a:spcPct val="10000"/>
              </a:lnSpc>
              <a:spcBef>
                <a:spcPts val="3200"/>
              </a:spcBef>
              <a:defRPr sz="1800">
                <a:solidFill>
                  <a:srgbClr val="000000"/>
                </a:solidFill>
              </a:defRPr>
            </a:pPr>
            <a:endParaRPr sz="3528"/>
          </a:p>
          <a:p>
            <a:pPr lvl="1" marL="1099228" indent="-732818" algn="l" defTabSz="517752">
              <a:lnSpc>
                <a:spcPct val="10000"/>
              </a:lnSpc>
              <a:spcBef>
                <a:spcPts val="3200"/>
              </a:spcBef>
              <a:buSzPct val="100000"/>
              <a:buFont typeface="Arial"/>
              <a:buChar char="•"/>
              <a:defRPr sz="1800">
                <a:solidFill>
                  <a:srgbClr val="000000"/>
                </a:solidFill>
              </a:defRPr>
            </a:pPr>
            <a:r>
              <a:rPr sz="3528"/>
              <a:t>National Branding Campaign</a:t>
            </a:r>
            <a:endParaRPr sz="3528"/>
          </a:p>
          <a:p>
            <a:pPr lvl="1" marL="366409" indent="0" algn="l" defTabSz="517752">
              <a:lnSpc>
                <a:spcPct val="10000"/>
              </a:lnSpc>
              <a:spcBef>
                <a:spcPts val="3200"/>
              </a:spcBef>
              <a:defRPr sz="1800">
                <a:solidFill>
                  <a:srgbClr val="000000"/>
                </a:solidFill>
              </a:defRPr>
            </a:pPr>
            <a:endParaRPr sz="3528"/>
          </a:p>
          <a:p>
            <a:pPr lvl="0" marL="366410" indent="-366410" algn="l" defTabSz="517752">
              <a:lnSpc>
                <a:spcPct val="10000"/>
              </a:lnSpc>
              <a:spcBef>
                <a:spcPts val="3200"/>
              </a:spcBef>
              <a:defRPr sz="1800">
                <a:solidFill>
                  <a:srgbClr val="000000"/>
                </a:solidFill>
              </a:defRPr>
            </a:pPr>
            <a:r>
              <a:rPr sz="3528"/>
              <a:t>When? </a:t>
            </a:r>
            <a:endParaRPr sz="3528"/>
          </a:p>
          <a:p>
            <a:pPr lvl="0" marL="366410" indent="-366410" algn="l" defTabSz="517752">
              <a:lnSpc>
                <a:spcPct val="10000"/>
              </a:lnSpc>
              <a:spcBef>
                <a:spcPts val="3200"/>
              </a:spcBef>
              <a:defRPr sz="1800">
                <a:solidFill>
                  <a:srgbClr val="000000"/>
                </a:solidFill>
              </a:defRPr>
            </a:pPr>
            <a:endParaRPr sz="3528"/>
          </a:p>
          <a:p>
            <a:pPr lvl="1" marL="1099228" indent="-732818" algn="l" defTabSz="517752">
              <a:lnSpc>
                <a:spcPct val="10000"/>
              </a:lnSpc>
              <a:spcBef>
                <a:spcPts val="3200"/>
              </a:spcBef>
              <a:buSzPct val="100000"/>
              <a:buFont typeface="Arial"/>
              <a:buChar char="•"/>
              <a:defRPr sz="1800">
                <a:solidFill>
                  <a:srgbClr val="000000"/>
                </a:solidFill>
              </a:defRPr>
            </a:pPr>
            <a:r>
              <a:rPr sz="3528"/>
              <a:t>Launched in 201</a:t>
            </a:r>
            <a:r>
              <a:rPr sz="3528"/>
              <a:t>4</a:t>
            </a:r>
            <a:endParaRPr sz="1764"/>
          </a:p>
          <a:p>
            <a:pPr lvl="1" marL="366409" indent="0" algn="l" defTabSz="517752">
              <a:lnSpc>
                <a:spcPct val="10000"/>
              </a:lnSpc>
              <a:spcBef>
                <a:spcPts val="3200"/>
              </a:spcBef>
              <a:defRPr sz="1800">
                <a:solidFill>
                  <a:srgbClr val="000000"/>
                </a:solidFill>
              </a:defRPr>
            </a:pPr>
            <a:endParaRPr sz="3528"/>
          </a:p>
          <a:p>
            <a:pPr lvl="1" marL="1099228" indent="-732818" algn="l" defTabSz="517752">
              <a:lnSpc>
                <a:spcPct val="10000"/>
              </a:lnSpc>
              <a:spcBef>
                <a:spcPts val="3200"/>
              </a:spcBef>
              <a:buSzPct val="100000"/>
              <a:buFont typeface="Arial"/>
              <a:buChar char="•"/>
              <a:defRPr sz="1800">
                <a:solidFill>
                  <a:srgbClr val="000000"/>
                </a:solidFill>
              </a:defRPr>
            </a:pPr>
            <a:r>
              <a:rPr sz="3528"/>
              <a:t>Ongoing </a:t>
            </a:r>
            <a:endParaRPr sz="3528"/>
          </a:p>
          <a:p>
            <a:pPr lvl="1" marL="366409" indent="0" algn="l" defTabSz="517752">
              <a:lnSpc>
                <a:spcPct val="10000"/>
              </a:lnSpc>
              <a:spcBef>
                <a:spcPts val="3200"/>
              </a:spcBef>
              <a:defRPr sz="1800">
                <a:solidFill>
                  <a:srgbClr val="000000"/>
                </a:solidFill>
              </a:defRPr>
            </a:pPr>
            <a:endParaRPr sz="3528"/>
          </a:p>
          <a:p>
            <a:pPr lvl="0" marL="366410" indent="-366410" algn="l" defTabSz="517752">
              <a:lnSpc>
                <a:spcPct val="10000"/>
              </a:lnSpc>
              <a:spcBef>
                <a:spcPts val="3200"/>
              </a:spcBef>
              <a:defRPr sz="1800">
                <a:solidFill>
                  <a:srgbClr val="000000"/>
                </a:solidFill>
              </a:defRPr>
            </a:pPr>
            <a:r>
              <a:rPr sz="3528"/>
              <a:t>Why?</a:t>
            </a:r>
            <a:endParaRPr sz="3528"/>
          </a:p>
          <a:p>
            <a:pPr lvl="0" marL="366410" indent="-366410" algn="l" defTabSz="517752">
              <a:lnSpc>
                <a:spcPct val="10000"/>
              </a:lnSpc>
              <a:spcBef>
                <a:spcPts val="3200"/>
              </a:spcBef>
              <a:defRPr sz="1800">
                <a:solidFill>
                  <a:srgbClr val="000000"/>
                </a:solidFill>
              </a:defRPr>
            </a:pPr>
            <a:endParaRPr sz="3528"/>
          </a:p>
          <a:p>
            <a:pPr lvl="1" marL="1099228" indent="-732818" algn="l" defTabSz="517752">
              <a:lnSpc>
                <a:spcPct val="10000"/>
              </a:lnSpc>
              <a:spcBef>
                <a:spcPts val="3200"/>
              </a:spcBef>
              <a:buSzPct val="100000"/>
              <a:buFont typeface="Arial"/>
              <a:buChar char="•"/>
              <a:defRPr sz="1800">
                <a:solidFill>
                  <a:srgbClr val="000000"/>
                </a:solidFill>
              </a:defRPr>
            </a:pPr>
            <a:r>
              <a:rPr sz="3528"/>
              <a:t>Necessary for Albania to establish its place in Europe</a:t>
            </a:r>
            <a:endParaRPr sz="3528"/>
          </a:p>
          <a:p>
            <a:pPr lvl="1" marL="366409" indent="0" algn="l" defTabSz="517752">
              <a:lnSpc>
                <a:spcPct val="10000"/>
              </a:lnSpc>
              <a:spcBef>
                <a:spcPts val="3200"/>
              </a:spcBef>
              <a:defRPr sz="1800">
                <a:solidFill>
                  <a:srgbClr val="000000"/>
                </a:solidFill>
              </a:defRPr>
            </a:pPr>
            <a:endParaRPr sz="3528"/>
          </a:p>
          <a:p>
            <a:pPr lvl="1" marL="1099228" indent="-732818" algn="l" defTabSz="517752">
              <a:lnSpc>
                <a:spcPct val="10000"/>
              </a:lnSpc>
              <a:spcBef>
                <a:spcPts val="3200"/>
              </a:spcBef>
              <a:buSzPct val="100000"/>
              <a:buFont typeface="Arial"/>
              <a:buChar char="•"/>
              <a:defRPr sz="1800">
                <a:solidFill>
                  <a:srgbClr val="000000"/>
                </a:solidFill>
              </a:defRPr>
            </a:pPr>
            <a:r>
              <a:rPr sz="3528"/>
              <a:t>Separate the country from communist history and negative reputation</a:t>
            </a:r>
          </a:p>
        </p:txBody>
      </p:sp>
      <p:pic>
        <p:nvPicPr>
          <p:cNvPr id="95" name="image8.jpg" descr="C:\Users\Caitlan\Desktop\imgres.jpg"/>
          <p:cNvPicPr/>
          <p:nvPr/>
        </p:nvPicPr>
        <p:blipFill>
          <a:blip r:embed="rId3">
            <a:extLst/>
          </a:blip>
          <a:stretch>
            <a:fillRect/>
          </a:stretch>
        </p:blipFill>
        <p:spPr>
          <a:xfrm>
            <a:off x="11125200" y="2819400"/>
            <a:ext cx="10282791" cy="6694910"/>
          </a:xfrm>
          <a:prstGeom prst="rect">
            <a:avLst/>
          </a:prstGeom>
          <a:ln w="12700">
            <a:miter lim="400000"/>
          </a:ln>
        </p:spPr>
      </p:pic>
      <p:sp>
        <p:nvSpPr>
          <p:cNvPr id="96" name="Shape 96"/>
          <p:cNvSpPr/>
          <p:nvPr/>
        </p:nvSpPr>
        <p:spPr>
          <a:xfrm>
            <a:off x="19880865" y="9565867"/>
            <a:ext cx="1487870" cy="37523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i="1" sz="2000"/>
            </a:lvl1pPr>
          </a:lstStyle>
          <a:p>
            <a:pPr lvl="0">
              <a:defRPr i="0" sz="1800"/>
            </a:pPr>
            <a:r>
              <a:rPr i="1" sz="2000"/>
              <a:t>Visit Albania</a:t>
            </a:r>
          </a:p>
        </p:txBody>
      </p:sp>
    </p:spTree>
  </p:cSld>
  <p:clrMapOvr>
    <a:masterClrMapping/>
  </p:clrMapOvr>
  <p:transitio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0" name="Shape 100"/>
          <p:cNvSpPr/>
          <p:nvPr>
            <p:ph type="title"/>
          </p:nvPr>
        </p:nvSpPr>
        <p:spPr>
          <a:xfrm>
            <a:off x="0" y="0"/>
            <a:ext cx="11277600" cy="2057400"/>
          </a:xfrm>
          <a:prstGeom prst="rect">
            <a:avLst/>
          </a:prstGeom>
        </p:spPr>
        <p:txBody>
          <a:bodyPr/>
          <a:lstStyle>
            <a:lvl1pPr algn="l">
              <a:defRPr sz="6500">
                <a:solidFill>
                  <a:srgbClr val="000000"/>
                </a:solidFill>
              </a:defRPr>
            </a:lvl1pPr>
          </a:lstStyle>
          <a:p>
            <a:pPr lvl="0">
              <a:defRPr cap="none" sz="1800"/>
            </a:pPr>
            <a:r>
              <a:rPr cap="all" sz="6500"/>
              <a:t>OVERALL GOALS</a:t>
            </a:r>
          </a:p>
        </p:txBody>
      </p:sp>
      <p:sp>
        <p:nvSpPr>
          <p:cNvPr id="101" name="Shape 101"/>
          <p:cNvSpPr/>
          <p:nvPr>
            <p:ph type="body" idx="1"/>
          </p:nvPr>
        </p:nvSpPr>
        <p:spPr>
          <a:xfrm>
            <a:off x="510872" y="2943156"/>
            <a:ext cx="8731856" cy="8813983"/>
          </a:xfrm>
          <a:prstGeom prst="rect">
            <a:avLst/>
          </a:prstGeom>
        </p:spPr>
        <p:txBody>
          <a:bodyPr/>
          <a:lstStyle/>
          <a:p>
            <a:pPr lvl="0" algn="l">
              <a:buSzPct val="100000"/>
              <a:buFont typeface="Arial"/>
              <a:buChar char="•"/>
              <a:defRPr sz="1800">
                <a:solidFill>
                  <a:srgbClr val="000000"/>
                </a:solidFill>
              </a:defRPr>
            </a:pPr>
            <a:r>
              <a:rPr sz="4800"/>
              <a:t>Increase tourism in Albania </a:t>
            </a:r>
            <a:endParaRPr sz="4800"/>
          </a:p>
          <a:p>
            <a:pPr lvl="0" algn="l">
              <a:buSzPct val="100000"/>
              <a:buFont typeface="Arial"/>
              <a:buChar char="•"/>
              <a:defRPr sz="1800">
                <a:solidFill>
                  <a:srgbClr val="000000"/>
                </a:solidFill>
              </a:defRPr>
            </a:pPr>
            <a:endParaRPr sz="4800"/>
          </a:p>
          <a:p>
            <a:pPr lvl="0" algn="l">
              <a:buSzPct val="100000"/>
              <a:buFont typeface="Arial"/>
              <a:buChar char="•"/>
              <a:defRPr sz="1800">
                <a:solidFill>
                  <a:srgbClr val="000000"/>
                </a:solidFill>
              </a:defRPr>
            </a:pPr>
            <a:r>
              <a:rPr sz="4800"/>
              <a:t>Bolster Albanian economy</a:t>
            </a:r>
            <a:endParaRPr sz="4800"/>
          </a:p>
          <a:p>
            <a:pPr lvl="0" algn="l">
              <a:buSzPct val="100000"/>
              <a:buFont typeface="Arial"/>
              <a:buChar char="•"/>
              <a:defRPr sz="1800">
                <a:solidFill>
                  <a:srgbClr val="000000"/>
                </a:solidFill>
              </a:defRPr>
            </a:pPr>
            <a:endParaRPr sz="4800"/>
          </a:p>
          <a:p>
            <a:pPr lvl="0" algn="l">
              <a:buSzPct val="100000"/>
              <a:buFont typeface="Arial"/>
              <a:buChar char="•"/>
              <a:defRPr sz="1800">
                <a:solidFill>
                  <a:srgbClr val="000000"/>
                </a:solidFill>
              </a:defRPr>
            </a:pPr>
            <a:r>
              <a:rPr sz="4800"/>
              <a:t>Address European inferiority complex</a:t>
            </a:r>
            <a:endParaRPr sz="4800"/>
          </a:p>
          <a:p>
            <a:pPr lvl="0" algn="l">
              <a:buSzPct val="100000"/>
              <a:buFont typeface="Arial"/>
              <a:buChar char="•"/>
              <a:defRPr sz="1800">
                <a:solidFill>
                  <a:srgbClr val="000000"/>
                </a:solidFill>
              </a:defRPr>
            </a:pPr>
            <a:endParaRPr sz="4800"/>
          </a:p>
          <a:p>
            <a:pPr lvl="0" algn="l">
              <a:buSzPct val="100000"/>
              <a:buFont typeface="Arial"/>
              <a:buChar char="•"/>
              <a:defRPr sz="1800">
                <a:solidFill>
                  <a:srgbClr val="000000"/>
                </a:solidFill>
              </a:defRPr>
            </a:pPr>
            <a:r>
              <a:rPr sz="4800"/>
              <a:t>Show the world what Albania has to offer</a:t>
            </a:r>
          </a:p>
        </p:txBody>
      </p:sp>
      <p:pic>
        <p:nvPicPr>
          <p:cNvPr id="102" name="image9.jpg" descr="C:\Users\Caitlan\Desktop\IMG_0945a.jpg"/>
          <p:cNvPicPr/>
          <p:nvPr/>
        </p:nvPicPr>
        <p:blipFill>
          <a:blip r:embed="rId3">
            <a:extLst/>
          </a:blip>
          <a:stretch>
            <a:fillRect/>
          </a:stretch>
        </p:blipFill>
        <p:spPr>
          <a:xfrm>
            <a:off x="9821301" y="3137167"/>
            <a:ext cx="13481536" cy="8425961"/>
          </a:xfrm>
          <a:prstGeom prst="rect">
            <a:avLst/>
          </a:prstGeom>
          <a:ln w="12700">
            <a:miter lim="400000"/>
          </a:ln>
        </p:spPr>
      </p:pic>
      <p:sp>
        <p:nvSpPr>
          <p:cNvPr id="103" name="Shape 103"/>
          <p:cNvSpPr/>
          <p:nvPr/>
        </p:nvSpPr>
        <p:spPr>
          <a:xfrm>
            <a:off x="21735065" y="11547067"/>
            <a:ext cx="1487870" cy="37523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i="1" sz="2000"/>
            </a:lvl1pPr>
          </a:lstStyle>
          <a:p>
            <a:pPr lvl="0">
              <a:defRPr i="0" sz="1800"/>
            </a:pPr>
            <a:r>
              <a:rPr i="1" sz="2000"/>
              <a:t>Visit Albania</a:t>
            </a:r>
          </a:p>
        </p:txBody>
      </p:sp>
    </p:spTree>
  </p:cSld>
  <p:clrMapOvr>
    <a:masterClrMapping/>
  </p:clrMapOvr>
  <p:transitio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FFFFFF"/>
            </a:gs>
            <a:gs pos="100000">
              <a:srgbClr val="FF0000"/>
            </a:gs>
          </a:gsLst>
          <a:lin ang="5400000" scaled="0"/>
        </a:gradFill>
      </p:bgPr>
    </p:bg>
    <p:spTree>
      <p:nvGrpSpPr>
        <p:cNvPr id="1" name=""/>
        <p:cNvGrpSpPr/>
        <p:nvPr/>
      </p:nvGrpSpPr>
      <p:grpSpPr>
        <a:xfrm>
          <a:off x="0" y="0"/>
          <a:ext cx="0" cy="0"/>
          <a:chOff x="0" y="0"/>
          <a:chExt cx="0" cy="0"/>
        </a:xfrm>
      </p:grpSpPr>
      <p:sp>
        <p:nvSpPr>
          <p:cNvPr id="107" name="Shape 107"/>
          <p:cNvSpPr/>
          <p:nvPr>
            <p:ph type="title"/>
          </p:nvPr>
        </p:nvSpPr>
        <p:spPr>
          <a:xfrm>
            <a:off x="0" y="304800"/>
            <a:ext cx="12433300" cy="1397000"/>
          </a:xfrm>
          <a:prstGeom prst="rect">
            <a:avLst/>
          </a:prstGeom>
        </p:spPr>
        <p:txBody>
          <a:bodyPr/>
          <a:lstStyle>
            <a:lvl1pPr algn="l">
              <a:defRPr sz="6500">
                <a:solidFill>
                  <a:srgbClr val="000000"/>
                </a:solidFill>
              </a:defRPr>
            </a:lvl1pPr>
          </a:lstStyle>
          <a:p>
            <a:pPr lvl="0">
              <a:defRPr cap="none" sz="1800"/>
            </a:pPr>
            <a:r>
              <a:rPr cap="all" sz="6500"/>
              <a:t>TARGET AUDIENCE</a:t>
            </a:r>
          </a:p>
        </p:txBody>
      </p:sp>
      <p:sp>
        <p:nvSpPr>
          <p:cNvPr id="108" name="Shape 108"/>
          <p:cNvSpPr/>
          <p:nvPr>
            <p:ph type="body" idx="1"/>
          </p:nvPr>
        </p:nvSpPr>
        <p:spPr>
          <a:xfrm>
            <a:off x="1066800" y="3276600"/>
            <a:ext cx="7010400" cy="9296400"/>
          </a:xfrm>
          <a:prstGeom prst="rect">
            <a:avLst/>
          </a:prstGeom>
        </p:spPr>
        <p:txBody>
          <a:bodyPr/>
          <a:lstStyle/>
          <a:p>
            <a:pPr lvl="0" algn="l">
              <a:buSzPct val="100000"/>
              <a:buFont typeface="Arial"/>
              <a:buChar char="•"/>
              <a:defRPr sz="1800">
                <a:solidFill>
                  <a:srgbClr val="000000"/>
                </a:solidFill>
              </a:defRPr>
            </a:pPr>
            <a:r>
              <a:rPr sz="5200"/>
              <a:t>Europeans </a:t>
            </a:r>
            <a:endParaRPr sz="5200"/>
          </a:p>
          <a:p>
            <a:pPr lvl="0" algn="l">
              <a:buSzPct val="100000"/>
              <a:buFont typeface="Arial"/>
              <a:buChar char="•"/>
              <a:defRPr sz="1800">
                <a:solidFill>
                  <a:srgbClr val="000000"/>
                </a:solidFill>
              </a:defRPr>
            </a:pPr>
            <a:endParaRPr sz="5200"/>
          </a:p>
          <a:p>
            <a:pPr lvl="1" marL="228600" indent="-228600" algn="l">
              <a:buSzPct val="100000"/>
              <a:buFont typeface="Arial"/>
              <a:buChar char="•"/>
              <a:defRPr sz="1800">
                <a:solidFill>
                  <a:srgbClr val="000000"/>
                </a:solidFill>
              </a:defRPr>
            </a:pPr>
            <a:r>
              <a:rPr sz="5200"/>
              <a:t> Regional Neighbors	</a:t>
            </a:r>
            <a:endParaRPr sz="5200"/>
          </a:p>
          <a:p>
            <a:pPr lvl="0" algn="l">
              <a:defRPr sz="1800">
                <a:solidFill>
                  <a:srgbClr val="000000"/>
                </a:solidFill>
              </a:defRPr>
            </a:pPr>
            <a:endParaRPr sz="5200"/>
          </a:p>
          <a:p>
            <a:pPr lvl="0" algn="l">
              <a:buSzPct val="100000"/>
              <a:buFont typeface="Arial"/>
              <a:buChar char="•"/>
              <a:defRPr sz="1800">
                <a:solidFill>
                  <a:srgbClr val="000000"/>
                </a:solidFill>
              </a:defRPr>
            </a:pPr>
            <a:r>
              <a:rPr sz="5200"/>
              <a:t>International Citizens</a:t>
            </a:r>
          </a:p>
        </p:txBody>
      </p:sp>
      <p:pic>
        <p:nvPicPr>
          <p:cNvPr id="109" name="image10.jpg" descr="C:\Users\Caitlan\Desktop\IMG-20150414-WA0005.jpg"/>
          <p:cNvPicPr/>
          <p:nvPr/>
        </p:nvPicPr>
        <p:blipFill>
          <a:blip r:embed="rId3">
            <a:extLst/>
          </a:blip>
          <a:stretch>
            <a:fillRect/>
          </a:stretch>
        </p:blipFill>
        <p:spPr>
          <a:xfrm>
            <a:off x="8305800" y="3429000"/>
            <a:ext cx="15600681" cy="6324600"/>
          </a:xfrm>
          <a:prstGeom prst="rect">
            <a:avLst/>
          </a:prstGeom>
          <a:ln w="12700">
            <a:miter lim="400000"/>
          </a:ln>
        </p:spPr>
      </p:pic>
      <p:sp>
        <p:nvSpPr>
          <p:cNvPr id="110" name="Shape 110"/>
          <p:cNvSpPr/>
          <p:nvPr/>
        </p:nvSpPr>
        <p:spPr>
          <a:xfrm>
            <a:off x="8305800" y="9753600"/>
            <a:ext cx="14401800" cy="89260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algn="l">
              <a:defRPr sz="1800"/>
            </a:pPr>
            <a:r>
              <a:rPr sz="2800">
                <a:solidFill>
                  <a:srgbClr val="535353"/>
                </a:solidFill>
              </a:rPr>
              <a:t>National Tourism Agency presenting at International</a:t>
            </a:r>
            <a:endParaRPr sz="5000">
              <a:solidFill>
                <a:srgbClr val="535353"/>
              </a:solidFill>
            </a:endParaRPr>
          </a:p>
          <a:p>
            <a:pPr lvl="0" algn="l">
              <a:defRPr sz="1800"/>
            </a:pPr>
            <a:r>
              <a:rPr sz="2800">
                <a:solidFill>
                  <a:srgbClr val="535353"/>
                </a:solidFill>
              </a:rPr>
              <a:t>Tourism Conference in China, </a:t>
            </a:r>
            <a:r>
              <a:rPr i="1" sz="2800">
                <a:solidFill>
                  <a:srgbClr val="535353"/>
                </a:solidFill>
              </a:rPr>
              <a:t>Visit Albania</a:t>
            </a:r>
          </a:p>
        </p:txBody>
      </p:sp>
    </p:spTree>
  </p:cSld>
  <p:clrMapOvr>
    <a:masterClrMapping/>
  </p:clrMapOvr>
  <p:transitio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4" name="Shape 114"/>
          <p:cNvSpPr/>
          <p:nvPr>
            <p:ph type="title"/>
          </p:nvPr>
        </p:nvSpPr>
        <p:spPr>
          <a:xfrm>
            <a:off x="0" y="0"/>
            <a:ext cx="7315200" cy="1600200"/>
          </a:xfrm>
          <a:prstGeom prst="rect">
            <a:avLst/>
          </a:prstGeom>
        </p:spPr>
        <p:txBody>
          <a:bodyPr/>
          <a:lstStyle>
            <a:lvl1pPr algn="l">
              <a:defRPr sz="6500">
                <a:solidFill>
                  <a:srgbClr val="000000"/>
                </a:solidFill>
              </a:defRPr>
            </a:lvl1pPr>
          </a:lstStyle>
          <a:p>
            <a:pPr lvl="0">
              <a:defRPr cap="none" sz="1800"/>
            </a:pPr>
            <a:r>
              <a:rPr cap="all" sz="6500"/>
              <a:t>CHANNELS</a:t>
            </a:r>
          </a:p>
        </p:txBody>
      </p:sp>
      <p:sp>
        <p:nvSpPr>
          <p:cNvPr id="115" name="Shape 115"/>
          <p:cNvSpPr/>
          <p:nvPr>
            <p:ph type="body" idx="1"/>
          </p:nvPr>
        </p:nvSpPr>
        <p:spPr>
          <a:xfrm>
            <a:off x="609600" y="3048000"/>
            <a:ext cx="8153400" cy="9601200"/>
          </a:xfrm>
          <a:prstGeom prst="rect">
            <a:avLst/>
          </a:prstGeom>
        </p:spPr>
        <p:txBody>
          <a:bodyPr/>
          <a:lstStyle/>
          <a:p>
            <a:pPr lvl="0" algn="l">
              <a:buSzPct val="100000"/>
              <a:buFont typeface="Arial"/>
              <a:buChar char="•"/>
              <a:defRPr sz="1800">
                <a:solidFill>
                  <a:srgbClr val="000000"/>
                </a:solidFill>
              </a:defRPr>
            </a:pPr>
            <a:r>
              <a:rPr sz="5200"/>
              <a:t>Website </a:t>
            </a:r>
            <a:endParaRPr sz="5200"/>
          </a:p>
          <a:p>
            <a:pPr lvl="0" algn="l">
              <a:buSzPct val="100000"/>
              <a:buFont typeface="Arial"/>
              <a:buChar char="•"/>
              <a:defRPr sz="1800">
                <a:solidFill>
                  <a:srgbClr val="000000"/>
                </a:solidFill>
              </a:defRPr>
            </a:pPr>
            <a:endParaRPr sz="5200"/>
          </a:p>
          <a:p>
            <a:pPr lvl="0" algn="l">
              <a:buSzPct val="100000"/>
              <a:buFont typeface="Arial"/>
              <a:buChar char="•"/>
              <a:defRPr sz="1800">
                <a:solidFill>
                  <a:srgbClr val="000000"/>
                </a:solidFill>
              </a:defRPr>
            </a:pPr>
            <a:r>
              <a:rPr sz="5200"/>
              <a:t>Social Media</a:t>
            </a:r>
            <a:endParaRPr sz="5200"/>
          </a:p>
          <a:p>
            <a:pPr lvl="0" algn="l">
              <a:buSzPct val="100000"/>
              <a:buFont typeface="Arial"/>
              <a:buChar char="•"/>
              <a:defRPr sz="1800">
                <a:solidFill>
                  <a:srgbClr val="000000"/>
                </a:solidFill>
              </a:defRPr>
            </a:pPr>
            <a:endParaRPr sz="5200"/>
          </a:p>
          <a:p>
            <a:pPr lvl="0" algn="l">
              <a:buSzPct val="100000"/>
              <a:buFont typeface="Arial"/>
              <a:buChar char="•"/>
              <a:defRPr sz="1800">
                <a:solidFill>
                  <a:srgbClr val="000000"/>
                </a:solidFill>
              </a:defRPr>
            </a:pPr>
            <a:r>
              <a:rPr sz="5200"/>
              <a:t>Press</a:t>
            </a:r>
            <a:endParaRPr sz="5200"/>
          </a:p>
          <a:p>
            <a:pPr lvl="0" algn="l">
              <a:buSzPct val="100000"/>
              <a:buFont typeface="Arial"/>
              <a:buChar char="•"/>
              <a:defRPr sz="1800">
                <a:solidFill>
                  <a:srgbClr val="000000"/>
                </a:solidFill>
              </a:defRPr>
            </a:pPr>
            <a:endParaRPr sz="5200"/>
          </a:p>
          <a:p>
            <a:pPr lvl="0" algn="l">
              <a:buSzPct val="100000"/>
              <a:buFont typeface="Arial"/>
              <a:buChar char="•"/>
              <a:defRPr sz="1800">
                <a:solidFill>
                  <a:srgbClr val="000000"/>
                </a:solidFill>
              </a:defRPr>
            </a:pPr>
            <a:r>
              <a:rPr sz="5200"/>
              <a:t>Partnerships </a:t>
            </a:r>
            <a:endParaRPr sz="5200"/>
          </a:p>
          <a:p>
            <a:pPr lvl="0" algn="l">
              <a:defRPr sz="1800">
                <a:solidFill>
                  <a:srgbClr val="000000"/>
                </a:solidFill>
              </a:defRPr>
            </a:pPr>
            <a:endParaRPr sz="5200"/>
          </a:p>
          <a:p>
            <a:pPr lvl="0" algn="l">
              <a:buSzPct val="100000"/>
              <a:buFont typeface="Arial"/>
              <a:buChar char="•"/>
              <a:defRPr sz="1800">
                <a:solidFill>
                  <a:srgbClr val="000000"/>
                </a:solidFill>
              </a:defRPr>
            </a:pPr>
            <a:r>
              <a:rPr sz="5200"/>
              <a:t>Tourism Conventions</a:t>
            </a:r>
          </a:p>
        </p:txBody>
      </p:sp>
      <p:pic>
        <p:nvPicPr>
          <p:cNvPr id="116" name="image11.png"/>
          <p:cNvPicPr/>
          <p:nvPr/>
        </p:nvPicPr>
        <p:blipFill>
          <a:blip r:embed="rId3">
            <a:extLst/>
          </a:blip>
          <a:stretch>
            <a:fillRect/>
          </a:stretch>
        </p:blipFill>
        <p:spPr>
          <a:xfrm>
            <a:off x="8229600" y="1447800"/>
            <a:ext cx="14630400" cy="9610725"/>
          </a:xfrm>
          <a:prstGeom prst="rect">
            <a:avLst/>
          </a:prstGeom>
          <a:ln w="12700">
            <a:miter lim="400000"/>
          </a:ln>
        </p:spPr>
      </p:pic>
      <p:sp>
        <p:nvSpPr>
          <p:cNvPr id="117" name="Shape 117"/>
          <p:cNvSpPr/>
          <p:nvPr/>
        </p:nvSpPr>
        <p:spPr>
          <a:xfrm>
            <a:off x="20331665" y="11064467"/>
            <a:ext cx="2415070" cy="37523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000"/>
            </a:lvl1pPr>
          </a:lstStyle>
          <a:p>
            <a:pPr lvl="0">
              <a:defRPr sz="1800"/>
            </a:pPr>
            <a:r>
              <a:rPr sz="2000"/>
              <a:t>Visit Albania website</a:t>
            </a:r>
          </a:p>
        </p:txBody>
      </p:sp>
    </p:spTree>
  </p:cSld>
  <p:clrMapOvr>
    <a:masterClrMapping/>
  </p:clrMapOvr>
  <p:transitio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1" name="Shape 121"/>
          <p:cNvSpPr/>
          <p:nvPr>
            <p:ph type="title"/>
          </p:nvPr>
        </p:nvSpPr>
        <p:spPr>
          <a:xfrm>
            <a:off x="0" y="0"/>
            <a:ext cx="8305800" cy="1600200"/>
          </a:xfrm>
          <a:prstGeom prst="rect">
            <a:avLst/>
          </a:prstGeom>
        </p:spPr>
        <p:txBody>
          <a:bodyPr/>
          <a:lstStyle>
            <a:lvl1pPr algn="l">
              <a:defRPr sz="6500">
                <a:solidFill>
                  <a:srgbClr val="000000"/>
                </a:solidFill>
              </a:defRPr>
            </a:lvl1pPr>
          </a:lstStyle>
          <a:p>
            <a:pPr lvl="0">
              <a:defRPr cap="none" sz="1800"/>
            </a:pPr>
            <a:r>
              <a:rPr cap="all" sz="6500"/>
              <a:t>EVALUATION</a:t>
            </a:r>
          </a:p>
        </p:txBody>
      </p:sp>
      <p:sp>
        <p:nvSpPr>
          <p:cNvPr id="122" name="Shape 122"/>
          <p:cNvSpPr/>
          <p:nvPr>
            <p:ph type="body" idx="1"/>
          </p:nvPr>
        </p:nvSpPr>
        <p:spPr>
          <a:xfrm>
            <a:off x="787400" y="2700211"/>
            <a:ext cx="13182600" cy="9067801"/>
          </a:xfrm>
          <a:prstGeom prst="rect">
            <a:avLst/>
          </a:prstGeom>
        </p:spPr>
        <p:txBody>
          <a:bodyPr/>
          <a:lstStyle/>
          <a:p>
            <a:pPr lvl="0" algn="l">
              <a:buSzPct val="100000"/>
              <a:buFont typeface="Arial"/>
              <a:buChar char="•"/>
              <a:defRPr sz="1800">
                <a:solidFill>
                  <a:srgbClr val="000000"/>
                </a:solidFill>
              </a:defRPr>
            </a:pPr>
            <a:r>
              <a:rPr sz="4800"/>
              <a:t>Generally regarded as a success</a:t>
            </a:r>
            <a:endParaRPr sz="4800"/>
          </a:p>
          <a:p>
            <a:pPr lvl="0" algn="l">
              <a:defRPr sz="1800">
                <a:solidFill>
                  <a:srgbClr val="000000"/>
                </a:solidFill>
              </a:defRPr>
            </a:pPr>
            <a:endParaRPr sz="4800"/>
          </a:p>
          <a:p>
            <a:pPr lvl="0" algn="l">
              <a:buSzPct val="100000"/>
              <a:buFont typeface="Arial"/>
              <a:buChar char="•"/>
              <a:defRPr sz="1800">
                <a:solidFill>
                  <a:srgbClr val="000000"/>
                </a:solidFill>
              </a:defRPr>
            </a:pPr>
            <a:r>
              <a:rPr sz="4800"/>
              <a:t>Albania is adding a 2</a:t>
            </a:r>
            <a:r>
              <a:rPr baseline="29833" sz="4800"/>
              <a:t>nd</a:t>
            </a:r>
            <a:r>
              <a:rPr sz="4800"/>
              <a:t> international airport due to higher tourist rates</a:t>
            </a:r>
            <a:endParaRPr sz="4800"/>
          </a:p>
          <a:p>
            <a:pPr lvl="0" algn="l">
              <a:defRPr sz="1800">
                <a:solidFill>
                  <a:srgbClr val="000000"/>
                </a:solidFill>
              </a:defRPr>
            </a:pPr>
            <a:endParaRPr sz="4800"/>
          </a:p>
          <a:p>
            <a:pPr lvl="0" algn="l">
              <a:buSzPct val="100000"/>
              <a:buFont typeface="Arial"/>
              <a:buChar char="•"/>
              <a:defRPr sz="1800">
                <a:solidFill>
                  <a:srgbClr val="000000"/>
                </a:solidFill>
              </a:defRPr>
            </a:pPr>
            <a:r>
              <a:rPr sz="4800"/>
              <a:t>Plans to make a former military base a tourist attraction</a:t>
            </a:r>
          </a:p>
        </p:txBody>
      </p:sp>
      <p:pic>
        <p:nvPicPr>
          <p:cNvPr id="123" name="image12.jpeg" descr="C:\Users\Caitlan\Desktop\berat_0.jpg"/>
          <p:cNvPicPr/>
          <p:nvPr/>
        </p:nvPicPr>
        <p:blipFill>
          <a:blip r:embed="rId3">
            <a:extLst/>
          </a:blip>
          <a:stretch>
            <a:fillRect/>
          </a:stretch>
        </p:blipFill>
        <p:spPr>
          <a:xfrm>
            <a:off x="14310292" y="3839429"/>
            <a:ext cx="9464109" cy="7329348"/>
          </a:xfrm>
          <a:prstGeom prst="rect">
            <a:avLst/>
          </a:prstGeom>
          <a:ln w="12700">
            <a:miter lim="400000"/>
          </a:ln>
        </p:spPr>
      </p:pic>
      <p:sp>
        <p:nvSpPr>
          <p:cNvPr id="124" name="Shape 124"/>
          <p:cNvSpPr/>
          <p:nvPr/>
        </p:nvSpPr>
        <p:spPr>
          <a:xfrm>
            <a:off x="19996169" y="11153367"/>
            <a:ext cx="3746462" cy="37523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000">
                <a:hlinkClick r:id="rId4" invalidUrl="" action="" tgtFrame="" tooltip="" history="1" highlightClick="0" endSnd="0"/>
              </a:defRPr>
            </a:lvl1pPr>
          </a:lstStyle>
          <a:p>
            <a:pPr lvl="0">
              <a:defRPr sz="1800"/>
            </a:pPr>
            <a:r>
              <a:rPr sz="2000">
                <a:hlinkClick r:id="rId4" invalidUrl="" action="" tgtFrame="" tooltip="" history="1" highlightClick="0" endSnd="0"/>
              </a:rPr>
              <a:t>http://www.keytoursalbania.com/</a:t>
            </a:r>
          </a:p>
        </p:txBody>
      </p:sp>
    </p:spTree>
  </p:cSld>
  <p:clrMapOvr>
    <a:masterClrMapping/>
  </p:clrMapOvr>
  <p:transitio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FFFFFF"/>
            </a:gs>
            <a:gs pos="100000">
              <a:srgbClr val="FF0000"/>
            </a:gs>
          </a:gsLst>
          <a:lin ang="17747670" scaled="0"/>
        </a:gradFill>
      </p:bgPr>
    </p:bg>
    <p:spTree>
      <p:nvGrpSpPr>
        <p:cNvPr id="1" name=""/>
        <p:cNvGrpSpPr/>
        <p:nvPr/>
      </p:nvGrpSpPr>
      <p:grpSpPr>
        <a:xfrm>
          <a:off x="0" y="0"/>
          <a:ext cx="0" cy="0"/>
          <a:chOff x="0" y="0"/>
          <a:chExt cx="0" cy="0"/>
        </a:xfrm>
      </p:grpSpPr>
      <p:sp>
        <p:nvSpPr>
          <p:cNvPr id="128" name="Shape 128"/>
          <p:cNvSpPr/>
          <p:nvPr>
            <p:ph type="title"/>
          </p:nvPr>
        </p:nvSpPr>
        <p:spPr>
          <a:xfrm>
            <a:off x="0" y="304800"/>
            <a:ext cx="13868400" cy="1219200"/>
          </a:xfrm>
          <a:prstGeom prst="rect">
            <a:avLst/>
          </a:prstGeom>
        </p:spPr>
        <p:txBody>
          <a:bodyPr/>
          <a:lstStyle>
            <a:lvl1pPr algn="l">
              <a:defRPr sz="6500">
                <a:solidFill>
                  <a:srgbClr val="000000"/>
                </a:solidFill>
              </a:defRPr>
            </a:lvl1pPr>
          </a:lstStyle>
          <a:p>
            <a:pPr lvl="0">
              <a:defRPr cap="none" sz="1800"/>
            </a:pPr>
            <a:r>
              <a:rPr cap="all" sz="6500"/>
              <a:t>CASE ANALYSIS</a:t>
            </a:r>
          </a:p>
        </p:txBody>
      </p:sp>
      <p:sp>
        <p:nvSpPr>
          <p:cNvPr id="129" name="Shape 129"/>
          <p:cNvSpPr/>
          <p:nvPr>
            <p:ph type="body" idx="1"/>
          </p:nvPr>
        </p:nvSpPr>
        <p:spPr>
          <a:xfrm>
            <a:off x="381201" y="1463327"/>
            <a:ext cx="16459201" cy="9601201"/>
          </a:xfrm>
          <a:prstGeom prst="rect">
            <a:avLst/>
          </a:prstGeom>
        </p:spPr>
        <p:txBody>
          <a:bodyPr/>
          <a:lstStyle/>
          <a:p>
            <a:pPr lvl="0" algn="l">
              <a:lnSpc>
                <a:spcPct val="80000"/>
              </a:lnSpc>
              <a:defRPr sz="1800">
                <a:solidFill>
                  <a:srgbClr val="000000"/>
                </a:solidFill>
              </a:defRPr>
            </a:pPr>
            <a:endParaRPr sz="4800"/>
          </a:p>
          <a:p>
            <a:pPr lvl="1" marL="228600" indent="-228600" algn="l">
              <a:lnSpc>
                <a:spcPct val="80000"/>
              </a:lnSpc>
              <a:buSzPct val="100000"/>
              <a:buFont typeface="Arial"/>
              <a:buChar char="•"/>
              <a:defRPr sz="1800">
                <a:solidFill>
                  <a:srgbClr val="000000"/>
                </a:solidFill>
              </a:defRPr>
            </a:pPr>
            <a:r>
              <a:rPr sz="4800"/>
              <a:t>Political </a:t>
            </a:r>
            <a:endParaRPr sz="4800"/>
          </a:p>
          <a:p>
            <a:pPr lvl="1" marL="228600" indent="-228600" algn="l">
              <a:lnSpc>
                <a:spcPct val="80000"/>
              </a:lnSpc>
              <a:buSzPct val="100000"/>
              <a:buFont typeface="Arial"/>
              <a:buChar char="•"/>
              <a:defRPr sz="1800">
                <a:solidFill>
                  <a:srgbClr val="000000"/>
                </a:solidFill>
              </a:defRPr>
            </a:pPr>
            <a:endParaRPr sz="4800"/>
          </a:p>
          <a:p>
            <a:pPr lvl="1" marL="228600" indent="-228600" algn="l">
              <a:lnSpc>
                <a:spcPct val="80000"/>
              </a:lnSpc>
              <a:buSzPct val="100000"/>
              <a:buFont typeface="Arial"/>
              <a:buChar char="•"/>
              <a:defRPr sz="1800">
                <a:solidFill>
                  <a:srgbClr val="000000"/>
                </a:solidFill>
              </a:defRPr>
            </a:pPr>
            <a:r>
              <a:rPr sz="4800"/>
              <a:t>Campaign focused on creating a “national brand” for Albania</a:t>
            </a:r>
            <a:endParaRPr sz="4800"/>
          </a:p>
          <a:p>
            <a:pPr lvl="1" marL="228600" indent="-228600" algn="l">
              <a:lnSpc>
                <a:spcPct val="80000"/>
              </a:lnSpc>
              <a:buSzPct val="100000"/>
              <a:buFont typeface="Arial"/>
              <a:buChar char="•"/>
              <a:defRPr sz="1800">
                <a:solidFill>
                  <a:srgbClr val="000000"/>
                </a:solidFill>
              </a:defRPr>
            </a:pPr>
            <a:endParaRPr sz="4800"/>
          </a:p>
          <a:p>
            <a:pPr lvl="1" marL="228600" indent="-228600" algn="l">
              <a:lnSpc>
                <a:spcPct val="80000"/>
              </a:lnSpc>
              <a:buSzPct val="100000"/>
              <a:buFont typeface="Arial"/>
              <a:buChar char="•"/>
              <a:defRPr sz="1800">
                <a:solidFill>
                  <a:srgbClr val="000000"/>
                </a:solidFill>
              </a:defRPr>
            </a:pPr>
            <a:r>
              <a:rPr sz="4800"/>
              <a:t>National image is a “fixed asset”</a:t>
            </a:r>
            <a:endParaRPr sz="4800"/>
          </a:p>
          <a:p>
            <a:pPr lvl="1" marL="228600" indent="-228600" algn="l">
              <a:lnSpc>
                <a:spcPct val="80000"/>
              </a:lnSpc>
              <a:buSzPct val="100000"/>
              <a:buFont typeface="Arial"/>
              <a:buChar char="•"/>
              <a:defRPr sz="1800">
                <a:solidFill>
                  <a:srgbClr val="000000"/>
                </a:solidFill>
              </a:defRPr>
            </a:pPr>
            <a:endParaRPr sz="4800"/>
          </a:p>
          <a:p>
            <a:pPr lvl="1" marL="228600" indent="-228600" algn="l">
              <a:lnSpc>
                <a:spcPct val="80000"/>
              </a:lnSpc>
              <a:buSzPct val="100000"/>
              <a:buFont typeface="Arial"/>
              <a:buChar char="•"/>
              <a:defRPr sz="1800">
                <a:solidFill>
                  <a:srgbClr val="000000"/>
                </a:solidFill>
              </a:defRPr>
            </a:pPr>
            <a:r>
              <a:rPr sz="4800"/>
              <a:t>This campaign was initiated to start changing the national image that Albania had acquired over the generations.</a:t>
            </a:r>
            <a:endParaRPr sz="4800"/>
          </a:p>
          <a:p>
            <a:pPr lvl="1" marL="228600" indent="-228600" algn="l">
              <a:lnSpc>
                <a:spcPct val="80000"/>
              </a:lnSpc>
              <a:buSzPct val="100000"/>
              <a:buFont typeface="Arial"/>
              <a:buChar char="•"/>
              <a:defRPr sz="1800">
                <a:solidFill>
                  <a:srgbClr val="000000"/>
                </a:solidFill>
              </a:defRPr>
            </a:pPr>
            <a:endParaRPr sz="4800"/>
          </a:p>
          <a:p>
            <a:pPr lvl="1" marL="228600" indent="-228600" algn="l">
              <a:lnSpc>
                <a:spcPct val="80000"/>
              </a:lnSpc>
              <a:buSzPct val="100000"/>
              <a:buFont typeface="Arial"/>
              <a:buChar char="•"/>
              <a:defRPr sz="1800">
                <a:solidFill>
                  <a:srgbClr val="000000"/>
                </a:solidFill>
              </a:defRPr>
            </a:pPr>
            <a:r>
              <a:rPr sz="4800"/>
              <a:t>Tourism promotion a crucial part of any national brand. It is the direct communication with intended audiences. </a:t>
            </a:r>
          </a:p>
        </p:txBody>
      </p:sp>
      <p:pic>
        <p:nvPicPr>
          <p:cNvPr id="130" name="img_6786.jpg"/>
          <p:cNvPicPr/>
          <p:nvPr/>
        </p:nvPicPr>
        <p:blipFill>
          <a:blip r:embed="rId3">
            <a:extLst/>
          </a:blip>
          <a:stretch>
            <a:fillRect/>
          </a:stretch>
        </p:blipFill>
        <p:spPr>
          <a:xfrm>
            <a:off x="15846028" y="9015214"/>
            <a:ext cx="7863305" cy="4138986"/>
          </a:xfrm>
          <a:prstGeom prst="rect">
            <a:avLst/>
          </a:prstGeom>
          <a:ln w="12700">
            <a:miter lim="400000"/>
          </a:ln>
        </p:spPr>
      </p:pic>
      <p:sp>
        <p:nvSpPr>
          <p:cNvPr id="131" name="Shape 131"/>
          <p:cNvSpPr/>
          <p:nvPr/>
        </p:nvSpPr>
        <p:spPr>
          <a:xfrm>
            <a:off x="10186585" y="13210767"/>
            <a:ext cx="13530422" cy="37523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l">
              <a:defRPr sz="2000">
                <a:hlinkClick r:id="rId4" invalidUrl="" action="" tgtFrame="" tooltip="" history="1" highlightClick="0" endSnd="0"/>
              </a:defRPr>
            </a:lvl1pPr>
          </a:lstStyle>
          <a:p>
            <a:pPr lvl="0">
              <a:defRPr sz="1800"/>
            </a:pPr>
            <a:r>
              <a:rPr sz="2000">
                <a:hlinkClick r:id="rId4" invalidUrl="" action="" tgtFrame="" tooltip="" history="1" highlightClick="0" endSnd="0"/>
              </a:rPr>
              <a:t>http://www.palmtreeproduction.com/Hikes%20and%20Climbs/Albania%20Climbs/Ostrovice/data/images1/img_6786.jpg</a:t>
            </a:r>
          </a:p>
        </p:txBody>
      </p:sp>
    </p:spTree>
  </p:cSld>
  <p:clrMapOvr>
    <a:masterClrMapping/>
  </p:clrMapOvr>
  <p:transitio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5" name="Shape 135"/>
          <p:cNvSpPr/>
          <p:nvPr>
            <p:ph type="title"/>
          </p:nvPr>
        </p:nvSpPr>
        <p:spPr>
          <a:xfrm>
            <a:off x="0" y="0"/>
            <a:ext cx="11963400" cy="1752600"/>
          </a:xfrm>
          <a:prstGeom prst="rect">
            <a:avLst/>
          </a:prstGeom>
        </p:spPr>
        <p:txBody>
          <a:bodyPr/>
          <a:lstStyle>
            <a:lvl1pPr algn="l">
              <a:defRPr sz="6500">
                <a:solidFill>
                  <a:srgbClr val="000000"/>
                </a:solidFill>
              </a:defRPr>
            </a:lvl1pPr>
          </a:lstStyle>
          <a:p>
            <a:pPr lvl="0">
              <a:defRPr cap="none" sz="1800"/>
            </a:pPr>
            <a:r>
              <a:rPr cap="all" sz="6500"/>
              <a:t>CASE ANALYSIS</a:t>
            </a:r>
          </a:p>
        </p:txBody>
      </p:sp>
      <p:sp>
        <p:nvSpPr>
          <p:cNvPr id="136" name="Shape 136"/>
          <p:cNvSpPr/>
          <p:nvPr>
            <p:ph type="body" idx="1"/>
          </p:nvPr>
        </p:nvSpPr>
        <p:spPr>
          <a:xfrm>
            <a:off x="556785" y="3247170"/>
            <a:ext cx="12268201" cy="10363201"/>
          </a:xfrm>
          <a:prstGeom prst="rect">
            <a:avLst/>
          </a:prstGeom>
        </p:spPr>
        <p:txBody>
          <a:bodyPr/>
          <a:lstStyle/>
          <a:p>
            <a:pPr lvl="0" algn="l">
              <a:lnSpc>
                <a:spcPct val="90000"/>
              </a:lnSpc>
              <a:buSzPct val="100000"/>
              <a:buFont typeface="Arial"/>
              <a:buChar char="•"/>
              <a:defRPr sz="1800">
                <a:solidFill>
                  <a:srgbClr val="000000"/>
                </a:solidFill>
              </a:defRPr>
            </a:pPr>
            <a:r>
              <a:rPr sz="4800"/>
              <a:t>One of Visit Albania’s messages was that Albania is Europe’s “last unturned stone”.</a:t>
            </a:r>
            <a:endParaRPr sz="4800"/>
          </a:p>
          <a:p>
            <a:pPr lvl="0" algn="l">
              <a:lnSpc>
                <a:spcPct val="90000"/>
              </a:lnSpc>
              <a:buSzPct val="100000"/>
              <a:buFont typeface="Arial"/>
              <a:buChar char="•"/>
              <a:defRPr sz="1800">
                <a:solidFill>
                  <a:srgbClr val="000000"/>
                </a:solidFill>
              </a:defRPr>
            </a:pPr>
            <a:endParaRPr sz="4800"/>
          </a:p>
          <a:p>
            <a:pPr lvl="0" algn="l">
              <a:lnSpc>
                <a:spcPct val="90000"/>
              </a:lnSpc>
              <a:buSzPct val="100000"/>
              <a:buFont typeface="Arial"/>
              <a:buChar char="•"/>
              <a:defRPr sz="1800">
                <a:solidFill>
                  <a:srgbClr val="000000"/>
                </a:solidFill>
              </a:defRPr>
            </a:pPr>
            <a:r>
              <a:rPr sz="4800"/>
              <a:t>Attempted to show that Albania has the European charm of other more popular tourist destinations</a:t>
            </a:r>
            <a:endParaRPr sz="4800"/>
          </a:p>
          <a:p>
            <a:pPr lvl="0" algn="l">
              <a:lnSpc>
                <a:spcPct val="90000"/>
              </a:lnSpc>
              <a:buSzPct val="100000"/>
              <a:buFont typeface="Arial"/>
              <a:buChar char="•"/>
              <a:defRPr sz="1800">
                <a:solidFill>
                  <a:srgbClr val="000000"/>
                </a:solidFill>
              </a:defRPr>
            </a:pPr>
            <a:endParaRPr sz="4800"/>
          </a:p>
          <a:p>
            <a:pPr lvl="0" algn="l">
              <a:lnSpc>
                <a:spcPct val="90000"/>
              </a:lnSpc>
              <a:buSzPct val="100000"/>
              <a:buFont typeface="Arial"/>
              <a:buChar char="•"/>
              <a:defRPr sz="1800">
                <a:solidFill>
                  <a:srgbClr val="000000"/>
                </a:solidFill>
              </a:defRPr>
            </a:pPr>
            <a:r>
              <a:rPr sz="4800"/>
              <a:t>Working to solidify the idea that Albania is a European nation</a:t>
            </a:r>
            <a:endParaRPr sz="4800"/>
          </a:p>
          <a:p>
            <a:pPr lvl="0" algn="l">
              <a:lnSpc>
                <a:spcPct val="90000"/>
              </a:lnSpc>
              <a:defRPr sz="1800">
                <a:solidFill>
                  <a:srgbClr val="000000"/>
                </a:solidFill>
              </a:defRPr>
            </a:pPr>
            <a:endParaRPr sz="4800"/>
          </a:p>
          <a:p>
            <a:pPr lvl="0" algn="l">
              <a:lnSpc>
                <a:spcPct val="90000"/>
              </a:lnSpc>
              <a:buSzPct val="100000"/>
              <a:buFont typeface="Arial"/>
              <a:buChar char="•"/>
              <a:defRPr sz="1800">
                <a:solidFill>
                  <a:srgbClr val="000000"/>
                </a:solidFill>
              </a:defRPr>
            </a:pPr>
            <a:endParaRPr sz="4800"/>
          </a:p>
          <a:p>
            <a:pPr lvl="0" algn="l">
              <a:lnSpc>
                <a:spcPct val="90000"/>
              </a:lnSpc>
              <a:defRPr sz="1800">
                <a:solidFill>
                  <a:srgbClr val="000000"/>
                </a:solidFill>
              </a:defRPr>
            </a:pPr>
            <a:r>
              <a:rPr sz="4800"/>
              <a:t> </a:t>
            </a:r>
          </a:p>
        </p:txBody>
      </p:sp>
      <p:pic>
        <p:nvPicPr>
          <p:cNvPr id="137" name="image14.jpg" descr="C:\Users\Caitlan\Desktop\imgres.jpg"/>
          <p:cNvPicPr/>
          <p:nvPr/>
        </p:nvPicPr>
        <p:blipFill>
          <a:blip r:embed="rId3">
            <a:extLst/>
          </a:blip>
          <a:stretch>
            <a:fillRect/>
          </a:stretch>
        </p:blipFill>
        <p:spPr>
          <a:xfrm>
            <a:off x="13335000" y="3048000"/>
            <a:ext cx="9116787" cy="5105400"/>
          </a:xfrm>
          <a:prstGeom prst="rect">
            <a:avLst/>
          </a:prstGeom>
          <a:ln w="12700">
            <a:miter lim="400000"/>
          </a:ln>
        </p:spPr>
      </p:pic>
      <p:sp>
        <p:nvSpPr>
          <p:cNvPr id="138" name="Shape 138"/>
          <p:cNvSpPr/>
          <p:nvPr/>
        </p:nvSpPr>
        <p:spPr>
          <a:xfrm>
            <a:off x="17992794" y="8241155"/>
            <a:ext cx="4502012" cy="37523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000"/>
            </a:lvl1pPr>
          </a:lstStyle>
          <a:p>
            <a:pPr lvl="0">
              <a:defRPr sz="1800"/>
            </a:pPr>
            <a:r>
              <a:rPr sz="2000"/>
              <a:t>http://www.universitytimes.ie/?p=25498</a:t>
            </a:r>
          </a:p>
        </p:txBody>
      </p:sp>
    </p:spTree>
  </p:cSld>
  <p:clrMapOvr>
    <a:masterClrMapping/>
  </p:clrMapOvr>
  <p:transitio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FFFFFF"/>
            </a:gs>
            <a:gs pos="100000">
              <a:srgbClr val="FF0000"/>
            </a:gs>
          </a:gsLst>
          <a:path path="circle">
            <a:fillToRect l="50000" t="50000" r="50000" b="50000"/>
          </a:path>
        </a:gradFill>
      </p:bgPr>
    </p:bg>
    <p:spTree>
      <p:nvGrpSpPr>
        <p:cNvPr id="1" name=""/>
        <p:cNvGrpSpPr/>
        <p:nvPr/>
      </p:nvGrpSpPr>
      <p:grpSpPr>
        <a:xfrm>
          <a:off x="0" y="0"/>
          <a:ext cx="0" cy="0"/>
          <a:chOff x="0" y="0"/>
          <a:chExt cx="0" cy="0"/>
        </a:xfrm>
      </p:grpSpPr>
      <p:sp>
        <p:nvSpPr>
          <p:cNvPr id="142" name="Shape 142"/>
          <p:cNvSpPr/>
          <p:nvPr>
            <p:ph type="title"/>
          </p:nvPr>
        </p:nvSpPr>
        <p:spPr>
          <a:xfrm>
            <a:off x="0" y="12700"/>
            <a:ext cx="14249400" cy="1905000"/>
          </a:xfrm>
          <a:prstGeom prst="rect">
            <a:avLst/>
          </a:prstGeom>
        </p:spPr>
        <p:txBody>
          <a:bodyPr/>
          <a:lstStyle>
            <a:lvl1pPr algn="l">
              <a:defRPr sz="6500">
                <a:solidFill>
                  <a:srgbClr val="000000"/>
                </a:solidFill>
              </a:defRPr>
            </a:lvl1pPr>
          </a:lstStyle>
          <a:p>
            <a:pPr lvl="0">
              <a:defRPr cap="none" sz="1800"/>
            </a:pPr>
            <a:r>
              <a:rPr cap="all" sz="6500"/>
              <a:t>CASE ANALYSIS</a:t>
            </a:r>
          </a:p>
        </p:txBody>
      </p:sp>
      <p:sp>
        <p:nvSpPr>
          <p:cNvPr id="143" name="Shape 143"/>
          <p:cNvSpPr/>
          <p:nvPr>
            <p:ph type="body" idx="1"/>
          </p:nvPr>
        </p:nvSpPr>
        <p:spPr>
          <a:xfrm>
            <a:off x="228600" y="2636965"/>
            <a:ext cx="13792200" cy="9601201"/>
          </a:xfrm>
          <a:prstGeom prst="rect">
            <a:avLst/>
          </a:prstGeom>
        </p:spPr>
        <p:txBody>
          <a:bodyPr/>
          <a:lstStyle/>
          <a:p>
            <a:pPr lvl="0" algn="l">
              <a:buSzPct val="100000"/>
              <a:buFont typeface="Arial"/>
              <a:buChar char="•"/>
              <a:defRPr sz="1800">
                <a:solidFill>
                  <a:srgbClr val="000000"/>
                </a:solidFill>
              </a:defRPr>
            </a:pPr>
            <a:r>
              <a:rPr sz="4800"/>
              <a:t>Visit Albania : Go Your Own Way is an appropriate campaign for Albania.</a:t>
            </a:r>
            <a:endParaRPr sz="4800"/>
          </a:p>
          <a:p>
            <a:pPr lvl="0" algn="l">
              <a:buSzPct val="100000"/>
              <a:buFont typeface="Arial"/>
              <a:buChar char="•"/>
              <a:defRPr sz="1800">
                <a:solidFill>
                  <a:srgbClr val="000000"/>
                </a:solidFill>
              </a:defRPr>
            </a:pPr>
            <a:endParaRPr sz="4800"/>
          </a:p>
          <a:p>
            <a:pPr lvl="0" algn="l">
              <a:buSzPct val="100000"/>
              <a:buFont typeface="Arial"/>
              <a:buChar char="•"/>
              <a:defRPr sz="1800">
                <a:solidFill>
                  <a:srgbClr val="000000"/>
                </a:solidFill>
              </a:defRPr>
            </a:pPr>
            <a:r>
              <a:rPr sz="4800"/>
              <a:t>Highlighted interpersonal communication with Tourism Conventions.</a:t>
            </a:r>
            <a:endParaRPr sz="4800"/>
          </a:p>
          <a:p>
            <a:pPr lvl="0" algn="l">
              <a:buSzPct val="100000"/>
              <a:buFont typeface="Arial"/>
              <a:buChar char="•"/>
              <a:defRPr sz="1800">
                <a:solidFill>
                  <a:srgbClr val="000000"/>
                </a:solidFill>
              </a:defRPr>
            </a:pPr>
            <a:endParaRPr sz="4800"/>
          </a:p>
          <a:p>
            <a:pPr lvl="0" algn="l">
              <a:buSzPct val="100000"/>
              <a:buFont typeface="Arial"/>
              <a:buChar char="•"/>
              <a:defRPr sz="1800">
                <a:solidFill>
                  <a:srgbClr val="000000"/>
                </a:solidFill>
              </a:defRPr>
            </a:pPr>
            <a:r>
              <a:rPr sz="4800"/>
              <a:t>Campaign values facets of the country that Albanians value. </a:t>
            </a:r>
          </a:p>
        </p:txBody>
      </p:sp>
      <p:pic>
        <p:nvPicPr>
          <p:cNvPr id="144" name="image15.jpeg" descr="C:\Users\Caitlan\Desktop\Pope-Francis-012.jpg"/>
          <p:cNvPicPr/>
          <p:nvPr/>
        </p:nvPicPr>
        <p:blipFill>
          <a:blip r:embed="rId3">
            <a:extLst/>
          </a:blip>
          <a:stretch>
            <a:fillRect/>
          </a:stretch>
        </p:blipFill>
        <p:spPr>
          <a:xfrm>
            <a:off x="13627101" y="3401065"/>
            <a:ext cx="7874001" cy="4724401"/>
          </a:xfrm>
          <a:prstGeom prst="rect">
            <a:avLst/>
          </a:prstGeom>
          <a:ln w="12700">
            <a:miter lim="400000"/>
          </a:ln>
        </p:spPr>
      </p:pic>
      <p:sp>
        <p:nvSpPr>
          <p:cNvPr id="145" name="Shape 145"/>
          <p:cNvSpPr/>
          <p:nvPr/>
        </p:nvSpPr>
        <p:spPr>
          <a:xfrm>
            <a:off x="13639801" y="8153400"/>
            <a:ext cx="7848601" cy="137853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algn="l">
              <a:defRPr sz="1800"/>
            </a:pPr>
            <a:r>
              <a:rPr sz="2400"/>
              <a:t>Pope Francis and Albanian President </a:t>
            </a:r>
            <a:endParaRPr sz="5000"/>
          </a:p>
          <a:p>
            <a:pPr lvl="0" algn="l">
              <a:defRPr sz="1800"/>
            </a:pPr>
            <a:r>
              <a:rPr sz="2400"/>
              <a:t>Bujar Nishani during the Papal Visit to Albania in 2014. </a:t>
            </a:r>
            <a:r>
              <a:rPr sz="2000">
                <a:hlinkClick r:id="rId4" invalidUrl="" action="" tgtFrame="" tooltip="" history="1" highlightClick="0" endSnd="0"/>
              </a:rPr>
              <a:t>http://www.ctvnews.ca/polopoly_fs/1.2017207.1411304052!/httpImage/image.jpg_gen/derivatives/landscape_620/image.jpg</a:t>
            </a:r>
          </a:p>
        </p:txBody>
      </p:sp>
    </p:spTree>
  </p:cSld>
  <p:clrMapOvr>
    <a:masterClrMapping/>
  </p:clrMapOvr>
  <p:transitio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9" name="Shape 149"/>
          <p:cNvSpPr/>
          <p:nvPr>
            <p:ph type="title"/>
          </p:nvPr>
        </p:nvSpPr>
        <p:spPr>
          <a:xfrm>
            <a:off x="0" y="12700"/>
            <a:ext cx="10375900" cy="1778000"/>
          </a:xfrm>
          <a:prstGeom prst="rect">
            <a:avLst/>
          </a:prstGeom>
        </p:spPr>
        <p:txBody>
          <a:bodyPr/>
          <a:lstStyle>
            <a:lvl1pPr algn="l">
              <a:defRPr sz="6500">
                <a:solidFill>
                  <a:srgbClr val="000000"/>
                </a:solidFill>
              </a:defRPr>
            </a:lvl1pPr>
          </a:lstStyle>
          <a:p>
            <a:pPr lvl="0">
              <a:defRPr cap="none" sz="1800"/>
            </a:pPr>
            <a:r>
              <a:rPr cap="all" sz="6500"/>
              <a:t>CONCLUSION</a:t>
            </a:r>
          </a:p>
        </p:txBody>
      </p:sp>
      <p:sp>
        <p:nvSpPr>
          <p:cNvPr id="150" name="Shape 150"/>
          <p:cNvSpPr/>
          <p:nvPr>
            <p:ph type="body" idx="1"/>
          </p:nvPr>
        </p:nvSpPr>
        <p:spPr>
          <a:xfrm>
            <a:off x="609600" y="2057400"/>
            <a:ext cx="12268200" cy="10515600"/>
          </a:xfrm>
          <a:prstGeom prst="rect">
            <a:avLst/>
          </a:prstGeom>
        </p:spPr>
        <p:txBody>
          <a:bodyPr/>
          <a:lstStyle/>
          <a:p>
            <a:pPr lvl="0" algn="l">
              <a:buSzPct val="100000"/>
              <a:buFont typeface="Arial"/>
              <a:buChar char="•"/>
              <a:defRPr sz="1800">
                <a:solidFill>
                  <a:srgbClr val="000000"/>
                </a:solidFill>
              </a:defRPr>
            </a:pPr>
            <a:r>
              <a:rPr sz="4800"/>
              <a:t>Campaign initiated to curb national negative reputation</a:t>
            </a:r>
            <a:endParaRPr sz="4800"/>
          </a:p>
          <a:p>
            <a:pPr lvl="0" algn="l">
              <a:buSzPct val="100000"/>
              <a:buFont typeface="Arial"/>
              <a:buChar char="•"/>
              <a:defRPr sz="1800">
                <a:solidFill>
                  <a:srgbClr val="000000"/>
                </a:solidFill>
              </a:defRPr>
            </a:pPr>
            <a:endParaRPr sz="4800"/>
          </a:p>
          <a:p>
            <a:pPr lvl="0" algn="l">
              <a:buSzPct val="100000"/>
              <a:buFont typeface="Arial"/>
              <a:buChar char="•"/>
              <a:defRPr sz="1800">
                <a:solidFill>
                  <a:srgbClr val="000000"/>
                </a:solidFill>
              </a:defRPr>
            </a:pPr>
            <a:r>
              <a:rPr sz="4800"/>
              <a:t>Visit Albania: Go Your Own Way used traditional media, social media, and tourism conventions to spread the word.</a:t>
            </a:r>
            <a:endParaRPr sz="4800"/>
          </a:p>
          <a:p>
            <a:pPr lvl="0" algn="l">
              <a:buSzPct val="100000"/>
              <a:buFont typeface="Arial"/>
              <a:buChar char="•"/>
              <a:defRPr sz="1800">
                <a:solidFill>
                  <a:srgbClr val="000000"/>
                </a:solidFill>
              </a:defRPr>
            </a:pPr>
            <a:endParaRPr sz="4800"/>
          </a:p>
          <a:p>
            <a:pPr lvl="0" algn="l">
              <a:buSzPct val="100000"/>
              <a:buFont typeface="Arial"/>
              <a:buChar char="•"/>
              <a:defRPr sz="1800">
                <a:solidFill>
                  <a:srgbClr val="000000"/>
                </a:solidFill>
              </a:defRPr>
            </a:pPr>
            <a:r>
              <a:rPr sz="4800"/>
              <a:t>Appropriate for Albanian and international audiences</a:t>
            </a:r>
            <a:endParaRPr sz="4800"/>
          </a:p>
          <a:p>
            <a:pPr lvl="0" algn="l">
              <a:buSzPct val="100000"/>
              <a:buFont typeface="Arial"/>
              <a:buChar char="•"/>
              <a:defRPr sz="1800">
                <a:solidFill>
                  <a:srgbClr val="000000"/>
                </a:solidFill>
              </a:defRPr>
            </a:pPr>
            <a:endParaRPr sz="4800"/>
          </a:p>
          <a:p>
            <a:pPr lvl="0" algn="l">
              <a:buSzPct val="100000"/>
              <a:buFont typeface="Arial"/>
              <a:buChar char="•"/>
              <a:defRPr sz="1800">
                <a:solidFill>
                  <a:srgbClr val="000000"/>
                </a:solidFill>
              </a:defRPr>
            </a:pPr>
            <a:r>
              <a:rPr sz="4800"/>
              <a:t>Regarded as a success</a:t>
            </a:r>
            <a:endParaRPr sz="4800"/>
          </a:p>
          <a:p>
            <a:pPr lvl="0" algn="l">
              <a:buSzPct val="100000"/>
              <a:buFont typeface="Arial"/>
              <a:buChar char="•"/>
              <a:defRPr sz="1800">
                <a:solidFill>
                  <a:srgbClr val="000000"/>
                </a:solidFill>
              </a:defRPr>
            </a:pPr>
            <a:endParaRPr sz="4800"/>
          </a:p>
          <a:p>
            <a:pPr lvl="0" algn="l">
              <a:buSzPct val="100000"/>
              <a:buFont typeface="Arial"/>
              <a:buChar char="•"/>
              <a:defRPr sz="1800">
                <a:solidFill>
                  <a:srgbClr val="000000"/>
                </a:solidFill>
              </a:defRPr>
            </a:pPr>
            <a:r>
              <a:rPr sz="4800"/>
              <a:t>The first step in the long process of changing a national brand. </a:t>
            </a:r>
          </a:p>
        </p:txBody>
      </p:sp>
      <p:pic>
        <p:nvPicPr>
          <p:cNvPr id="151" name="image16.gif" descr="C:\Users\Caitlan\Desktop\albania-map.gif"/>
          <p:cNvPicPr/>
          <p:nvPr/>
        </p:nvPicPr>
        <p:blipFill>
          <a:blip r:embed="rId3">
            <a:extLst/>
          </a:blip>
          <a:stretch>
            <a:fillRect/>
          </a:stretch>
        </p:blipFill>
        <p:spPr>
          <a:xfrm>
            <a:off x="13335000" y="1600200"/>
            <a:ext cx="9982200" cy="9982200"/>
          </a:xfrm>
          <a:prstGeom prst="rect">
            <a:avLst/>
          </a:prstGeom>
          <a:ln w="12700">
            <a:miter lim="400000"/>
          </a:ln>
        </p:spPr>
      </p:pic>
      <p:sp>
        <p:nvSpPr>
          <p:cNvPr id="152" name="Shape 152"/>
          <p:cNvSpPr/>
          <p:nvPr/>
        </p:nvSpPr>
        <p:spPr>
          <a:xfrm>
            <a:off x="18657584" y="11572467"/>
            <a:ext cx="4645632" cy="37523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000"/>
            </a:lvl1pPr>
          </a:lstStyle>
          <a:p>
            <a:pPr lvl="0">
              <a:defRPr sz="1800"/>
            </a:pPr>
            <a:r>
              <a:rPr sz="2000"/>
              <a:t>http://geology.com/world/albania-map.gif</a:t>
            </a:r>
          </a:p>
        </p:txBody>
      </p:sp>
    </p:spTree>
  </p:cSld>
  <p:clrMapOvr>
    <a:masterClrMapping/>
  </p:clrMapOvr>
  <p:transitio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6" name="Shape 156"/>
          <p:cNvSpPr/>
          <p:nvPr>
            <p:ph type="title"/>
          </p:nvPr>
        </p:nvSpPr>
        <p:spPr>
          <a:xfrm>
            <a:off x="0" y="0"/>
            <a:ext cx="7086600" cy="1447800"/>
          </a:xfrm>
          <a:prstGeom prst="rect">
            <a:avLst/>
          </a:prstGeom>
        </p:spPr>
        <p:txBody>
          <a:bodyPr/>
          <a:lstStyle>
            <a:lvl1pPr algn="l">
              <a:defRPr sz="6500">
                <a:solidFill>
                  <a:srgbClr val="000000"/>
                </a:solidFill>
              </a:defRPr>
            </a:lvl1pPr>
          </a:lstStyle>
          <a:p>
            <a:pPr lvl="0">
              <a:defRPr cap="none" sz="1800"/>
            </a:pPr>
            <a:r>
              <a:rPr cap="all" sz="6500"/>
              <a:t>Resources </a:t>
            </a:r>
          </a:p>
        </p:txBody>
      </p:sp>
      <p:sp>
        <p:nvSpPr>
          <p:cNvPr id="157" name="Shape 157"/>
          <p:cNvSpPr/>
          <p:nvPr>
            <p:ph type="body" idx="1"/>
          </p:nvPr>
        </p:nvSpPr>
        <p:spPr>
          <a:xfrm>
            <a:off x="228600" y="1447800"/>
            <a:ext cx="23050500" cy="11125200"/>
          </a:xfrm>
          <a:prstGeom prst="rect">
            <a:avLst/>
          </a:prstGeom>
        </p:spPr>
        <p:txBody>
          <a:bodyPr/>
          <a:lstStyle/>
          <a:p>
            <a:pPr lvl="0">
              <a:lnSpc>
                <a:spcPct val="90000"/>
              </a:lnSpc>
              <a:defRPr sz="1800">
                <a:solidFill>
                  <a:srgbClr val="000000"/>
                </a:solidFill>
              </a:defRPr>
            </a:pPr>
            <a:r>
              <a:rPr sz="1600"/>
              <a:t> </a:t>
            </a:r>
            <a:endParaRPr sz="1600"/>
          </a:p>
          <a:p>
            <a:pPr lvl="0" algn="l">
              <a:lnSpc>
                <a:spcPct val="90000"/>
              </a:lnSpc>
              <a:defRPr sz="1800">
                <a:solidFill>
                  <a:srgbClr val="000000"/>
                </a:solidFill>
              </a:defRPr>
            </a:pPr>
            <a:r>
              <a:rPr sz="1600"/>
              <a:t>(14 May 2014) Derelict military island in Albania to become tourist attraction. </a:t>
            </a:r>
            <a:r>
              <a:rPr i="1" sz="1600"/>
              <a:t>Telegraph. </a:t>
            </a:r>
            <a:r>
              <a:rPr sz="1600"/>
              <a:t>Retrieved from: http://www.telegraph.co.uk/travel/travelnews/11602140/Derelict-military-island-in-Albania-to-become-tourist-attraction.html</a:t>
            </a:r>
            <a:endParaRPr sz="1600"/>
          </a:p>
          <a:p>
            <a:pPr lvl="0" algn="l">
              <a:lnSpc>
                <a:spcPct val="90000"/>
              </a:lnSpc>
              <a:defRPr sz="1800">
                <a:solidFill>
                  <a:srgbClr val="000000"/>
                </a:solidFill>
              </a:defRPr>
            </a:pPr>
            <a:r>
              <a:rPr sz="1600"/>
              <a:t> </a:t>
            </a:r>
            <a:endParaRPr sz="1600"/>
          </a:p>
          <a:p>
            <a:pPr lvl="0" algn="l">
              <a:lnSpc>
                <a:spcPct val="90000"/>
              </a:lnSpc>
              <a:defRPr sz="1800">
                <a:solidFill>
                  <a:srgbClr val="000000"/>
                </a:solidFill>
              </a:defRPr>
            </a:pPr>
            <a:r>
              <a:rPr sz="1600"/>
              <a:t>(21 May 2014) ‘Go your own way’ Albania tells the world, launching new global marketing campaign. </a:t>
            </a:r>
            <a:r>
              <a:rPr i="1" sz="1600"/>
              <a:t>355 Magazine. </a:t>
            </a:r>
            <a:r>
              <a:rPr sz="1600"/>
              <a:t>Retrieved from: </a:t>
            </a:r>
            <a:r>
              <a:rPr sz="1600">
                <a:hlinkClick r:id="rId2" invalidUrl="" action="" tgtFrame="" tooltip="" history="1" highlightClick="0" endSnd="0"/>
              </a:rPr>
              <a:t>https://355mag.wordpress.com/2014/05/21/go-your-own-way-albania-tells-the-world-launching-new-global-marketing-campaign/</a:t>
            </a:r>
            <a:endParaRPr sz="1600"/>
          </a:p>
          <a:p>
            <a:pPr lvl="0" algn="l">
              <a:lnSpc>
                <a:spcPct val="90000"/>
              </a:lnSpc>
              <a:defRPr sz="1800">
                <a:solidFill>
                  <a:srgbClr val="000000"/>
                </a:solidFill>
              </a:defRPr>
            </a:pPr>
            <a:r>
              <a:rPr sz="1600"/>
              <a:t> </a:t>
            </a:r>
            <a:endParaRPr sz="1600"/>
          </a:p>
          <a:p>
            <a:pPr lvl="0" algn="l">
              <a:lnSpc>
                <a:spcPct val="90000"/>
              </a:lnSpc>
              <a:defRPr sz="1800">
                <a:solidFill>
                  <a:srgbClr val="000000"/>
                </a:solidFill>
              </a:defRPr>
            </a:pPr>
            <a:r>
              <a:rPr sz="1600"/>
              <a:t>(6 June 2014) Albania Wins EU Candidate Status. </a:t>
            </a:r>
            <a:r>
              <a:rPr i="1" sz="1600"/>
              <a:t>Visit Albania. </a:t>
            </a:r>
            <a:r>
              <a:rPr sz="1600"/>
              <a:t>Retrieved from: </a:t>
            </a:r>
            <a:r>
              <a:rPr sz="1600">
                <a:hlinkClick r:id="rId3" invalidUrl="" action="" tgtFrame="" tooltip="" history="1" highlightClick="0" endSnd="0"/>
              </a:rPr>
              <a:t>http://www.albania.al/content/albania-wins-eu-candidate-status</a:t>
            </a:r>
            <a:endParaRPr sz="1600"/>
          </a:p>
          <a:p>
            <a:pPr lvl="0" algn="l">
              <a:lnSpc>
                <a:spcPct val="90000"/>
              </a:lnSpc>
              <a:defRPr sz="1800">
                <a:solidFill>
                  <a:srgbClr val="000000"/>
                </a:solidFill>
              </a:defRPr>
            </a:pPr>
            <a:r>
              <a:rPr sz="1600"/>
              <a:t>(11 July 2014) Statistics of Tourism. </a:t>
            </a:r>
            <a:r>
              <a:rPr i="1" sz="1600"/>
              <a:t>Visit Albania. </a:t>
            </a:r>
            <a:r>
              <a:rPr sz="1600"/>
              <a:t>Retrieved from: </a:t>
            </a:r>
            <a:r>
              <a:rPr sz="1600">
                <a:hlinkClick r:id="rId4" invalidUrl="" action="" tgtFrame="" tooltip="" history="1" highlightClick="0" endSnd="0"/>
              </a:rPr>
              <a:t>http://www.albania.al/content/statistics-tourism</a:t>
            </a:r>
            <a:endParaRPr sz="1600"/>
          </a:p>
          <a:p>
            <a:pPr lvl="0" algn="l">
              <a:lnSpc>
                <a:spcPct val="90000"/>
              </a:lnSpc>
              <a:defRPr sz="1800">
                <a:solidFill>
                  <a:srgbClr val="000000"/>
                </a:solidFill>
              </a:defRPr>
            </a:pPr>
            <a:r>
              <a:rPr sz="1600"/>
              <a:t> </a:t>
            </a:r>
            <a:endParaRPr sz="1600"/>
          </a:p>
          <a:p>
            <a:pPr lvl="0" algn="l">
              <a:lnSpc>
                <a:spcPct val="90000"/>
              </a:lnSpc>
              <a:defRPr sz="1800">
                <a:solidFill>
                  <a:srgbClr val="000000"/>
                </a:solidFill>
              </a:defRPr>
            </a:pPr>
            <a:r>
              <a:rPr sz="1600"/>
              <a:t>(May 8, 2015)“Only Albanian Citizens and Albanian Institutes Can Change Albania” </a:t>
            </a:r>
            <a:r>
              <a:rPr i="1" sz="1600"/>
              <a:t>Albanian News. </a:t>
            </a:r>
            <a:r>
              <a:rPr sz="1600"/>
              <a:t>Retrieved from </a:t>
            </a:r>
            <a:r>
              <a:rPr sz="1600">
                <a:hlinkClick r:id="rId5" invalidUrl="" action="" tgtFrame="" tooltip="" history="1" highlightClick="0" endSnd="0"/>
              </a:rPr>
              <a:t>http://www.albaniannews.com/index.php?idm=1384&amp;mod=2</a:t>
            </a:r>
            <a:r>
              <a:rPr b="1" sz="1600"/>
              <a:t>. </a:t>
            </a:r>
            <a:endParaRPr sz="1600"/>
          </a:p>
          <a:p>
            <a:pPr lvl="0" algn="l">
              <a:lnSpc>
                <a:spcPct val="90000"/>
              </a:lnSpc>
              <a:defRPr sz="1800">
                <a:solidFill>
                  <a:srgbClr val="000000"/>
                </a:solidFill>
              </a:defRPr>
            </a:pPr>
            <a:r>
              <a:rPr b="1" sz="1600"/>
              <a:t> </a:t>
            </a:r>
            <a:endParaRPr sz="1600"/>
          </a:p>
          <a:p>
            <a:pPr lvl="0" algn="l">
              <a:lnSpc>
                <a:spcPct val="90000"/>
              </a:lnSpc>
              <a:defRPr sz="1800">
                <a:solidFill>
                  <a:srgbClr val="000000"/>
                </a:solidFill>
              </a:defRPr>
            </a:pPr>
            <a:r>
              <a:rPr sz="1600"/>
              <a:t>(11 June 2015) Tourism: Albania isn’t only about sea, culture main asset.</a:t>
            </a:r>
            <a:r>
              <a:rPr i="1" sz="1600"/>
              <a:t> ANSAmed.   </a:t>
            </a:r>
            <a:r>
              <a:rPr sz="1600"/>
              <a:t>Retrieved from: http://www.ansamed.info/ansamed/en/news/sections/tourism/2015/06/11/tourism-albania-isnt-only-about-sea-culture-main-asset_c632c580-9aa6-481f-85c3-9b460cd617f7.html?idPhoto=1</a:t>
            </a:r>
            <a:endParaRPr sz="1600"/>
          </a:p>
          <a:p>
            <a:pPr lvl="0" algn="l">
              <a:lnSpc>
                <a:spcPct val="90000"/>
              </a:lnSpc>
              <a:defRPr sz="1800">
                <a:solidFill>
                  <a:srgbClr val="000000"/>
                </a:solidFill>
              </a:defRPr>
            </a:pPr>
            <a:r>
              <a:rPr b="1" sz="1600"/>
              <a:t> </a:t>
            </a:r>
            <a:endParaRPr sz="1600"/>
          </a:p>
          <a:p>
            <a:pPr lvl="0" algn="l">
              <a:lnSpc>
                <a:spcPct val="90000"/>
              </a:lnSpc>
              <a:defRPr sz="1800">
                <a:solidFill>
                  <a:srgbClr val="000000"/>
                </a:solidFill>
              </a:defRPr>
            </a:pPr>
            <a:r>
              <a:rPr sz="1600"/>
              <a:t>(14 June 2015) Albania presents its tourism in China. </a:t>
            </a:r>
            <a:r>
              <a:rPr i="1" sz="1600"/>
              <a:t>Visit Albania.</a:t>
            </a:r>
            <a:r>
              <a:rPr sz="1600"/>
              <a:t> Retrieved from: </a:t>
            </a:r>
            <a:r>
              <a:rPr sz="1600">
                <a:hlinkClick r:id="rId6" invalidUrl="" action="" tgtFrame="" tooltip="" history="1" highlightClick="0" endSnd="0"/>
              </a:rPr>
              <a:t>http://www.albania.al/content/albania-presents-its-tourism-china</a:t>
            </a:r>
            <a:endParaRPr sz="1600"/>
          </a:p>
          <a:p>
            <a:pPr lvl="0" algn="l">
              <a:lnSpc>
                <a:spcPct val="90000"/>
              </a:lnSpc>
              <a:defRPr sz="1800">
                <a:solidFill>
                  <a:srgbClr val="000000"/>
                </a:solidFill>
              </a:defRPr>
            </a:pPr>
            <a:r>
              <a:rPr sz="1600"/>
              <a:t>  </a:t>
            </a:r>
            <a:endParaRPr sz="1600"/>
          </a:p>
          <a:p>
            <a:pPr lvl="0" algn="l">
              <a:lnSpc>
                <a:spcPct val="90000"/>
              </a:lnSpc>
              <a:defRPr sz="1800">
                <a:solidFill>
                  <a:srgbClr val="000000"/>
                </a:solidFill>
              </a:defRPr>
            </a:pPr>
            <a:r>
              <a:rPr sz="1600"/>
              <a:t> (22 June 2015). Albania to add 2</a:t>
            </a:r>
            <a:r>
              <a:rPr baseline="30000" sz="1600"/>
              <a:t>nd</a:t>
            </a:r>
            <a:r>
              <a:rPr sz="1600"/>
              <a:t> international airport as tourism grows. </a:t>
            </a:r>
            <a:r>
              <a:rPr i="1" sz="1600"/>
              <a:t>Property Investor Europe</a:t>
            </a:r>
            <a:r>
              <a:rPr sz="1600"/>
              <a:t>. Retrieved from: https://www.pie-mag.com/articles/9941/albania-to-add-2nd-international-airport-as-tourism-grows/</a:t>
            </a:r>
            <a:endParaRPr sz="1600"/>
          </a:p>
          <a:p>
            <a:pPr lvl="0" algn="l">
              <a:lnSpc>
                <a:spcPct val="90000"/>
              </a:lnSpc>
              <a:defRPr sz="1800">
                <a:solidFill>
                  <a:srgbClr val="000000"/>
                </a:solidFill>
              </a:defRPr>
            </a:pPr>
            <a:r>
              <a:rPr sz="1600"/>
              <a:t>Albania. </a:t>
            </a:r>
            <a:r>
              <a:rPr i="1" sz="1600"/>
              <a:t>The Hofstede Center. Retrieved from </a:t>
            </a:r>
            <a:r>
              <a:rPr sz="1600">
                <a:hlinkClick r:id="rId7" invalidUrl="" action="" tgtFrame="" tooltip="" history="1" highlightClick="0" endSnd="0"/>
              </a:rPr>
              <a:t>http://geert-hofstede.com/albania.html</a:t>
            </a:r>
            <a:r>
              <a:rPr sz="1600"/>
              <a:t>.</a:t>
            </a:r>
            <a:endParaRPr sz="1600"/>
          </a:p>
          <a:p>
            <a:pPr lvl="0" algn="l">
              <a:lnSpc>
                <a:spcPct val="90000"/>
              </a:lnSpc>
              <a:defRPr sz="1800">
                <a:solidFill>
                  <a:srgbClr val="000000"/>
                </a:solidFill>
              </a:defRPr>
            </a:pPr>
            <a:r>
              <a:rPr sz="1600"/>
              <a:t> </a:t>
            </a:r>
            <a:endParaRPr sz="1600"/>
          </a:p>
          <a:p>
            <a:pPr lvl="0" algn="l">
              <a:lnSpc>
                <a:spcPct val="90000"/>
              </a:lnSpc>
              <a:defRPr sz="1800">
                <a:solidFill>
                  <a:srgbClr val="000000"/>
                </a:solidFill>
              </a:defRPr>
            </a:pPr>
            <a:r>
              <a:rPr sz="1600"/>
              <a:t>Albania. </a:t>
            </a:r>
            <a:r>
              <a:rPr i="1" sz="1600"/>
              <a:t>The World Bank. </a:t>
            </a:r>
            <a:r>
              <a:rPr sz="1600">
                <a:hlinkClick r:id="rId8" invalidUrl="" action="" tgtFrame="" tooltip="" history="1" highlightClick="0" endSnd="0"/>
              </a:rPr>
              <a:t>http://www.worldbank.org/en/country/albania/projects</a:t>
            </a:r>
            <a:endParaRPr sz="1600"/>
          </a:p>
          <a:p>
            <a:pPr lvl="0" algn="l">
              <a:lnSpc>
                <a:spcPct val="90000"/>
              </a:lnSpc>
              <a:defRPr sz="1800">
                <a:solidFill>
                  <a:srgbClr val="000000"/>
                </a:solidFill>
              </a:defRPr>
            </a:pPr>
            <a:r>
              <a:rPr sz="1600"/>
              <a:t> </a:t>
            </a:r>
            <a:endParaRPr sz="1600"/>
          </a:p>
          <a:p>
            <a:pPr lvl="0" algn="l">
              <a:lnSpc>
                <a:spcPct val="90000"/>
              </a:lnSpc>
              <a:defRPr sz="1800">
                <a:solidFill>
                  <a:srgbClr val="000000"/>
                </a:solidFill>
              </a:defRPr>
            </a:pPr>
            <a:r>
              <a:rPr sz="1600"/>
              <a:t>Albania. </a:t>
            </a:r>
            <a:r>
              <a:rPr i="1" sz="1600"/>
              <a:t>The World Factbook</a:t>
            </a:r>
            <a:r>
              <a:rPr sz="1600"/>
              <a:t>. </a:t>
            </a:r>
            <a:r>
              <a:rPr sz="1600">
                <a:hlinkClick r:id="rId9" invalidUrl="" action="" tgtFrame="" tooltip="" history="1" highlightClick="0" endSnd="0"/>
              </a:rPr>
              <a:t>https://www.cia.gov/library/publications/the-world-factbook/geos/al.html</a:t>
            </a:r>
            <a:endParaRPr sz="1600"/>
          </a:p>
          <a:p>
            <a:pPr lvl="0" algn="l">
              <a:lnSpc>
                <a:spcPct val="90000"/>
              </a:lnSpc>
              <a:defRPr sz="1800">
                <a:solidFill>
                  <a:srgbClr val="000000"/>
                </a:solidFill>
              </a:defRPr>
            </a:pPr>
            <a:r>
              <a:rPr sz="1600"/>
              <a:t> </a:t>
            </a:r>
            <a:endParaRPr sz="1600"/>
          </a:p>
          <a:p>
            <a:pPr lvl="0" algn="l">
              <a:lnSpc>
                <a:spcPct val="90000"/>
              </a:lnSpc>
              <a:defRPr sz="1800">
                <a:solidFill>
                  <a:srgbClr val="000000"/>
                </a:solidFill>
              </a:defRPr>
            </a:pPr>
            <a:r>
              <a:rPr sz="1600"/>
              <a:t>Albania Population 2015. </a:t>
            </a:r>
            <a:r>
              <a:rPr i="1" sz="1600"/>
              <a:t>World Population Review. </a:t>
            </a:r>
            <a:r>
              <a:rPr sz="1600"/>
              <a:t>Retrieved from: </a:t>
            </a:r>
            <a:r>
              <a:rPr sz="1600">
                <a:hlinkClick r:id="rId10" invalidUrl="" action="" tgtFrame="" tooltip="" history="1" highlightClick="0" endSnd="0"/>
              </a:rPr>
              <a:t>http://worldpopulationreview.com/countries/albania-population/</a:t>
            </a:r>
            <a:endParaRPr sz="1600"/>
          </a:p>
          <a:p>
            <a:pPr lvl="0" algn="l">
              <a:lnSpc>
                <a:spcPct val="90000"/>
              </a:lnSpc>
              <a:defRPr sz="1800">
                <a:solidFill>
                  <a:srgbClr val="000000"/>
                </a:solidFill>
              </a:defRPr>
            </a:pPr>
            <a:r>
              <a:rPr sz="1600"/>
              <a:t>  </a:t>
            </a:r>
            <a:endParaRPr sz="1600"/>
          </a:p>
          <a:p>
            <a:pPr lvl="0" algn="l">
              <a:lnSpc>
                <a:spcPct val="90000"/>
              </a:lnSpc>
              <a:defRPr sz="1800">
                <a:solidFill>
                  <a:srgbClr val="000000"/>
                </a:solidFill>
              </a:defRPr>
            </a:pPr>
            <a:r>
              <a:rPr sz="1600"/>
              <a:t>Anholt, S. (2008). The importance of national reputation. In Welsh, J &amp; Fearn, D(Eds.) </a:t>
            </a:r>
            <a:r>
              <a:rPr i="1" sz="1600"/>
              <a:t>Engagement: Public Diplomacy in Globalised World (pp. 30-43). </a:t>
            </a:r>
            <a:r>
              <a:rPr sz="1600"/>
              <a:t>UK: Foreign Commonwealth Office. Retrieved from: http://uscpublicdiplomacy.org/book_review/engagement_public_diplomacy_in_a_gloalised_world/</a:t>
            </a:r>
            <a:endParaRPr sz="1600"/>
          </a:p>
          <a:p>
            <a:pPr lvl="0" algn="l">
              <a:lnSpc>
                <a:spcPct val="90000"/>
              </a:lnSpc>
              <a:defRPr sz="1800">
                <a:solidFill>
                  <a:srgbClr val="000000"/>
                </a:solidFill>
              </a:defRPr>
            </a:pPr>
            <a:endParaRPr sz="1600"/>
          </a:p>
          <a:p>
            <a:pPr lvl="0" algn="l">
              <a:lnSpc>
                <a:spcPct val="90000"/>
              </a:lnSpc>
              <a:defRPr sz="1800">
                <a:solidFill>
                  <a:srgbClr val="000000"/>
                </a:solidFill>
              </a:defRPr>
            </a:pPr>
            <a:r>
              <a:rPr sz="1600"/>
              <a:t>Cultural Heritage. </a:t>
            </a:r>
            <a:r>
              <a:rPr i="1" sz="1600"/>
              <a:t>Albanian: Go Your Own Way. </a:t>
            </a:r>
            <a:r>
              <a:rPr sz="1600">
                <a:hlinkClick r:id="rId11" invalidUrl="" action="" tgtFrame="" tooltip="" history="1" highlightClick="0" endSnd="0"/>
              </a:rPr>
              <a:t>http://www.albania.al/explore/cultural-heritage</a:t>
            </a:r>
            <a:endParaRPr sz="1600"/>
          </a:p>
          <a:p>
            <a:pPr lvl="0">
              <a:lnSpc>
                <a:spcPct val="90000"/>
              </a:lnSpc>
              <a:defRPr sz="1800">
                <a:solidFill>
                  <a:srgbClr val="000000"/>
                </a:solidFill>
              </a:defRPr>
            </a:pPr>
            <a:r>
              <a:rPr sz="1600"/>
              <a:t> </a:t>
            </a:r>
            <a:endParaRPr sz="1600"/>
          </a:p>
          <a:p>
            <a:pPr lvl="0" algn="l">
              <a:lnSpc>
                <a:spcPct val="90000"/>
              </a:lnSpc>
              <a:defRPr sz="1800">
                <a:solidFill>
                  <a:srgbClr val="000000"/>
                </a:solidFill>
              </a:defRPr>
            </a:pPr>
            <a:r>
              <a:rPr sz="1600"/>
              <a:t>Cultural Profile</a:t>
            </a:r>
            <a:r>
              <a:rPr b="1" sz="1600"/>
              <a:t>, </a:t>
            </a:r>
            <a:r>
              <a:rPr i="1" sz="1600"/>
              <a:t>Centre for Intercultural Learning. </a:t>
            </a:r>
            <a:r>
              <a:rPr sz="1600"/>
              <a:t>Retrieved from</a:t>
            </a:r>
            <a:r>
              <a:rPr sz="1600">
                <a:hlinkClick r:id="rId12" invalidUrl="" action="" tgtFrame="" tooltip="" history="1" highlightClick="0" endSnd="0"/>
              </a:rPr>
              <a:t>http://www.intercultures.ca/cil-cai/ci-ic-eng.asp?iso=al#tphp</a:t>
            </a:r>
            <a:r>
              <a:rPr b="1" sz="1600"/>
              <a:t>.</a:t>
            </a:r>
            <a:endParaRPr b="1" sz="1600"/>
          </a:p>
          <a:p>
            <a:pPr lvl="0" algn="l">
              <a:lnSpc>
                <a:spcPct val="90000"/>
              </a:lnSpc>
              <a:defRPr sz="1800">
                <a:solidFill>
                  <a:srgbClr val="000000"/>
                </a:solidFill>
              </a:defRPr>
            </a:pPr>
            <a:r>
              <a:rPr sz="1600"/>
              <a:t> </a:t>
            </a:r>
            <a:endParaRPr sz="1600"/>
          </a:p>
          <a:p>
            <a:pPr lvl="0" algn="l">
              <a:lnSpc>
                <a:spcPct val="90000"/>
              </a:lnSpc>
              <a:defRPr sz="1800">
                <a:solidFill>
                  <a:srgbClr val="000000"/>
                </a:solidFill>
              </a:defRPr>
            </a:pPr>
            <a:r>
              <a:rPr sz="1600"/>
              <a:t>A  Kosovo Chronology. </a:t>
            </a:r>
            <a:r>
              <a:rPr i="1" sz="1600"/>
              <a:t>PBS. </a:t>
            </a:r>
            <a:r>
              <a:rPr i="1" sz="1600">
                <a:hlinkClick r:id="rId13" invalidUrl="" action="" tgtFrame="" tooltip="" history="1" highlightClick="0" endSnd="0"/>
              </a:rPr>
              <a:t>http://www.pbs.org/wgbh/pages/frontline/shows/kosovo/etc/cron.html</a:t>
            </a:r>
            <a:endParaRPr i="1" sz="1600"/>
          </a:p>
          <a:p>
            <a:pPr lvl="0" algn="l">
              <a:lnSpc>
                <a:spcPct val="90000"/>
              </a:lnSpc>
              <a:defRPr sz="1800">
                <a:solidFill>
                  <a:srgbClr val="000000"/>
                </a:solidFill>
              </a:defRPr>
            </a:pPr>
            <a:endParaRPr i="1" sz="1600"/>
          </a:p>
          <a:p>
            <a:pPr lvl="0" algn="l">
              <a:lnSpc>
                <a:spcPct val="90000"/>
              </a:lnSpc>
              <a:defRPr sz="1800">
                <a:solidFill>
                  <a:srgbClr val="000000"/>
                </a:solidFill>
              </a:defRPr>
            </a:pPr>
            <a:r>
              <a:rPr sz="1600"/>
              <a:t>Economic Impact 2014 – Albania. (2014). </a:t>
            </a:r>
            <a:r>
              <a:rPr i="1" sz="1600"/>
              <a:t>Travel  &amp; Tourism. </a:t>
            </a:r>
            <a:r>
              <a:rPr sz="1600"/>
              <a:t>Retrieved from: </a:t>
            </a:r>
            <a:r>
              <a:rPr sz="1600">
                <a:hlinkClick r:id="rId14" invalidUrl="" action="" tgtFrame="" tooltip="" history="1" highlightClick="0" endSnd="0"/>
              </a:rPr>
              <a:t>http://www.wttc.org/-/</a:t>
            </a:r>
            <a:r>
              <a:rPr sz="1600">
                <a:hlinkClick r:id="rId14" invalidUrl="" action="" tgtFrame="" tooltip="" history="1" highlightClick="0" endSnd="0"/>
              </a:rPr>
              <a:t>media/files/reports/economic%20impact%20research/country%20reports/albania2014.pdf</a:t>
            </a:r>
            <a:endParaRPr sz="1600"/>
          </a:p>
          <a:p>
            <a:pPr lvl="0" algn="l">
              <a:lnSpc>
                <a:spcPct val="90000"/>
              </a:lnSpc>
              <a:defRPr sz="1800">
                <a:solidFill>
                  <a:srgbClr val="000000"/>
                </a:solidFill>
              </a:defRPr>
            </a:pPr>
            <a:endParaRPr sz="1600"/>
          </a:p>
          <a:p>
            <a:pPr lvl="0" algn="l">
              <a:lnSpc>
                <a:spcPct val="90000"/>
              </a:lnSpc>
              <a:defRPr sz="1800">
                <a:solidFill>
                  <a:srgbClr val="000000"/>
                </a:solidFill>
              </a:defRPr>
            </a:pPr>
            <a:r>
              <a:rPr sz="1600"/>
              <a:t>Hall, D. (2001). Albania in Europe: Condemned to the Periphery or Beyond?. </a:t>
            </a:r>
            <a:r>
              <a:rPr i="1" sz="1600"/>
              <a:t>Geopolitics</a:t>
            </a:r>
            <a:r>
              <a:rPr sz="1600"/>
              <a:t>, </a:t>
            </a:r>
            <a:r>
              <a:rPr i="1" sz="1600"/>
              <a:t>6</a:t>
            </a:r>
            <a:r>
              <a:rPr sz="1600"/>
              <a:t>(1), 107.</a:t>
            </a:r>
            <a:endParaRPr sz="1600"/>
          </a:p>
          <a:p>
            <a:pPr lvl="0" algn="l">
              <a:lnSpc>
                <a:spcPct val="90000"/>
              </a:lnSpc>
              <a:defRPr sz="1800">
                <a:solidFill>
                  <a:srgbClr val="000000"/>
                </a:solidFill>
              </a:defRPr>
            </a:pPr>
            <a:r>
              <a:rPr sz="1600"/>
              <a:t> </a:t>
            </a:r>
            <a:endParaRPr sz="1600"/>
          </a:p>
          <a:p>
            <a:pPr lvl="0" algn="l">
              <a:lnSpc>
                <a:spcPct val="90000"/>
              </a:lnSpc>
              <a:defRPr sz="1800">
                <a:solidFill>
                  <a:srgbClr val="000000"/>
                </a:solidFill>
              </a:defRPr>
            </a:pPr>
            <a:r>
              <a:rPr sz="1600"/>
              <a:t>Media Center - Press. </a:t>
            </a:r>
            <a:r>
              <a:rPr i="1" sz="1600"/>
              <a:t>Visit Albania. </a:t>
            </a:r>
            <a:r>
              <a:rPr sz="1600"/>
              <a:t>Retrieved from: http://www.albania.al/media-center/press/International</a:t>
            </a:r>
            <a:endParaRPr sz="1600"/>
          </a:p>
          <a:p>
            <a:pPr lvl="0" algn="l">
              <a:lnSpc>
                <a:spcPct val="90000"/>
              </a:lnSpc>
              <a:defRPr sz="1800">
                <a:solidFill>
                  <a:srgbClr val="000000"/>
                </a:solidFill>
              </a:defRPr>
            </a:pPr>
            <a:r>
              <a:rPr i="1" sz="1600"/>
              <a:t> </a:t>
            </a:r>
            <a:endParaRPr sz="1600"/>
          </a:p>
          <a:p>
            <a:pPr lvl="0" algn="l">
              <a:lnSpc>
                <a:spcPct val="90000"/>
              </a:lnSpc>
              <a:defRPr sz="1800">
                <a:solidFill>
                  <a:srgbClr val="000000"/>
                </a:solidFill>
              </a:defRPr>
            </a:pPr>
            <a:r>
              <a:rPr sz="1600"/>
              <a:t>U.S. Relations with Albania. </a:t>
            </a:r>
            <a:r>
              <a:rPr i="1" sz="1600"/>
              <a:t>U.S. Department of State. </a:t>
            </a:r>
            <a:r>
              <a:rPr sz="1600">
                <a:hlinkClick r:id="rId15" invalidUrl="" action="" tgtFrame="" tooltip="" history="1" highlightClick="0" endSnd="0"/>
              </a:rPr>
              <a:t>http://www.state.gov/r/pa/ei/bgn/3235.htm</a:t>
            </a:r>
            <a:endParaRPr sz="1600" u="sng"/>
          </a:p>
          <a:p>
            <a:pPr lvl="0" algn="l">
              <a:lnSpc>
                <a:spcPct val="90000"/>
              </a:lnSpc>
              <a:defRPr sz="1800">
                <a:solidFill>
                  <a:srgbClr val="000000"/>
                </a:solidFill>
              </a:defRPr>
            </a:pPr>
            <a:r>
              <a:rPr sz="1600"/>
              <a:t> </a:t>
            </a:r>
            <a:endParaRPr sz="1600"/>
          </a:p>
          <a:p>
            <a:pPr lvl="0" algn="l">
              <a:lnSpc>
                <a:spcPct val="90000"/>
              </a:lnSpc>
              <a:defRPr sz="1800">
                <a:solidFill>
                  <a:srgbClr val="000000"/>
                </a:solidFill>
              </a:defRPr>
            </a:pPr>
            <a:r>
              <a:rPr sz="1600"/>
              <a:t>Visit Albania Facebook. </a:t>
            </a:r>
            <a:r>
              <a:rPr i="1" sz="1600"/>
              <a:t>Visit Albania. </a:t>
            </a:r>
            <a:r>
              <a:rPr sz="1600"/>
              <a:t>Retrieved from: https://www.facebook.com/VisitAlbania.al?fref=ts</a:t>
            </a:r>
            <a:endParaRPr sz="1600"/>
          </a:p>
          <a:p>
            <a:pPr lvl="0" algn="l">
              <a:lnSpc>
                <a:spcPct val="90000"/>
              </a:lnSpc>
              <a:defRPr sz="1800">
                <a:solidFill>
                  <a:srgbClr val="000000"/>
                </a:solidFill>
              </a:defRPr>
            </a:pPr>
            <a:r>
              <a:rPr sz="1600"/>
              <a:t> </a:t>
            </a:r>
            <a:endParaRPr sz="1600"/>
          </a:p>
          <a:p>
            <a:pPr lvl="0" algn="l">
              <a:lnSpc>
                <a:spcPct val="90000"/>
              </a:lnSpc>
              <a:defRPr sz="1800">
                <a:solidFill>
                  <a:srgbClr val="000000"/>
                </a:solidFill>
              </a:defRPr>
            </a:pPr>
            <a:r>
              <a:rPr sz="1600"/>
              <a:t>Visit Albania: Go Your Own Way. </a:t>
            </a:r>
            <a:r>
              <a:rPr i="1" sz="1600"/>
              <a:t>Visit Albania. </a:t>
            </a:r>
            <a:r>
              <a:rPr sz="1600"/>
              <a:t>Retrieved from: </a:t>
            </a:r>
            <a:r>
              <a:rPr sz="1600">
                <a:hlinkClick r:id="rId16" invalidUrl="" action="" tgtFrame="" tooltip="" history="1" highlightClick="0" endSnd="0"/>
              </a:rPr>
              <a:t>http://www.albania.al/</a:t>
            </a:r>
            <a:endParaRPr sz="1600"/>
          </a:p>
          <a:p>
            <a:pPr lvl="0" algn="l">
              <a:lnSpc>
                <a:spcPct val="90000"/>
              </a:lnSpc>
              <a:defRPr sz="1800">
                <a:solidFill>
                  <a:srgbClr val="000000"/>
                </a:solidFill>
              </a:defRPr>
            </a:pPr>
            <a:r>
              <a:rPr sz="1600"/>
              <a:t>  </a:t>
            </a:r>
            <a:endParaRPr sz="1600"/>
          </a:p>
          <a:p>
            <a:pPr lvl="0" algn="l">
              <a:lnSpc>
                <a:spcPct val="90000"/>
              </a:lnSpc>
              <a:defRPr sz="1800">
                <a:solidFill>
                  <a:srgbClr val="000000"/>
                </a:solidFill>
              </a:defRPr>
            </a:pPr>
            <a:r>
              <a:rPr sz="1600"/>
              <a:t>Visit Albania Twitter. </a:t>
            </a:r>
            <a:r>
              <a:rPr i="1" sz="1600"/>
              <a:t>Visit Albania. </a:t>
            </a:r>
            <a:r>
              <a:rPr sz="1600"/>
              <a:t>Retrieved from</a:t>
            </a:r>
            <a:r>
              <a:rPr i="1" sz="1600"/>
              <a:t>: </a:t>
            </a:r>
            <a:r>
              <a:rPr sz="1600">
                <a:hlinkClick r:id="rId17" invalidUrl="" action="" tgtFrame="" tooltip="" history="1" highlightClick="0" endSnd="0"/>
              </a:rPr>
              <a:t>https://twitter.com/visit_albania</a:t>
            </a:r>
          </a:p>
        </p:txBody>
      </p:sp>
    </p:spTree>
  </p:cSld>
  <p:clrMapOvr>
    <a:masterClrMapping/>
  </p:clrMapOvr>
  <p:transitio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161" name="Group 161"/>
          <p:cNvGrpSpPr/>
          <p:nvPr/>
        </p:nvGrpSpPr>
        <p:grpSpPr>
          <a:xfrm>
            <a:off x="1769311" y="3184802"/>
            <a:ext cx="21228808" cy="6359838"/>
            <a:chOff x="0" y="0"/>
            <a:chExt cx="21228806" cy="6359837"/>
          </a:xfrm>
        </p:grpSpPr>
        <p:sp>
          <p:nvSpPr>
            <p:cNvPr id="159" name="Shape 159"/>
            <p:cNvSpPr/>
            <p:nvPr/>
          </p:nvSpPr>
          <p:spPr>
            <a:xfrm>
              <a:off x="3717088" y="-1"/>
              <a:ext cx="13258800" cy="145871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9600"/>
              </a:lvl1pPr>
            </a:lstStyle>
            <a:p>
              <a:pPr lvl="0">
                <a:defRPr sz="1800"/>
              </a:pPr>
              <a:r>
                <a:rPr sz="9600"/>
                <a:t>THANK YOU!</a:t>
              </a:r>
            </a:p>
          </p:txBody>
        </p:sp>
        <p:sp>
          <p:nvSpPr>
            <p:cNvPr id="160" name="Shape 160"/>
            <p:cNvSpPr/>
            <p:nvPr/>
          </p:nvSpPr>
          <p:spPr>
            <a:xfrm>
              <a:off x="0" y="2408599"/>
              <a:ext cx="21228807" cy="395123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lvl="0">
                <a:defRPr sz="1800"/>
              </a:pPr>
              <a:r>
                <a:rPr sz="8800"/>
                <a:t>Caitlan McCafferty</a:t>
              </a:r>
              <a:endParaRPr sz="5000"/>
            </a:p>
            <a:p>
              <a:pPr lvl="0">
                <a:defRPr sz="1800"/>
              </a:pPr>
              <a:r>
                <a:rPr sz="8800"/>
                <a:t>International Public Relations – June 2015</a:t>
              </a:r>
              <a:endParaRPr sz="5000"/>
            </a:p>
            <a:p>
              <a:pPr lvl="0">
                <a:defRPr sz="1800"/>
              </a:pPr>
              <a:r>
                <a:rPr sz="8800"/>
                <a:t>caitlan.mccafferty@gmail.com</a:t>
              </a:r>
            </a:p>
          </p:txBody>
        </p:sp>
      </p:grpSp>
    </p:spTree>
  </p:cSld>
  <p:clrMapOvr>
    <a:masterClrMapping/>
  </p:clrMapOvr>
  <p:transition spd="med" advClick="1"/>
</p:sld>
</file>

<file path=ppt/theme/theme1.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bevel/>
        </a:ln>
        <a:effectLst>
          <a:outerShdw sx="100000" sy="100000" kx="0" ky="0" algn="b" rotWithShape="0" blurRad="38100" dist="23000" dir="5400000">
            <a:srgbClr val="000000">
              <a:alpha val="35000"/>
            </a:srgbClr>
          </a:outerShdw>
        </a:effectLst>
      </a:spPr>
      <a:bodyPr rot="0" spcFirstLastPara="1" vertOverflow="overflow" horzOverflow="overflow" vert="horz" wrap="square" lIns="45719" tIns="45719" rIns="45719" bIns="45719" numCol="1" spcCol="38100" rtlCol="0" anchor="ctr" upright="0">
        <a:spAutoFit/>
      </a:bodyPr>
      <a:lstStyle>
        <a:defPPr marL="0" marR="0" indent="0" algn="ctr" defTabSz="825500" rtl="0" fontAlgn="auto" latinLnBrk="1"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F81BD"/>
          </a:solidFill>
          <a:prstDash val="solid"/>
          <a:bevel/>
        </a:ln>
        <a:effectLst>
          <a:outerShdw sx="100000" sy="100000" kx="0" ky="0" algn="b" rotWithShape="0" blurRad="38100" dist="20000" dir="5400000">
            <a:srgbClr val="000000">
              <a:alpha val="38000"/>
            </a:srgbClr>
          </a:outerShdw>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upright="0">
        <a:spAutoFit/>
      </a:bodyPr>
      <a:lstStyle>
        <a:defPPr marL="0" marR="0" indent="0" algn="ctr" defTabSz="825500" rtl="0" fontAlgn="auto" latinLnBrk="1"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bevel/>
        </a:ln>
        <a:effectLst>
          <a:outerShdw sx="100000" sy="100000" kx="0" ky="0" algn="b" rotWithShape="0" blurRad="38100" dist="23000" dir="5400000">
            <a:srgbClr val="000000">
              <a:alpha val="35000"/>
            </a:srgbClr>
          </a:outerShdw>
        </a:effectLst>
      </a:spPr>
      <a:bodyPr rot="0" spcFirstLastPara="1" vertOverflow="overflow" horzOverflow="overflow" vert="horz" wrap="square" lIns="45719" tIns="45719" rIns="45719" bIns="45719" numCol="1" spcCol="38100" rtlCol="0" anchor="ctr" upright="0">
        <a:spAutoFit/>
      </a:bodyPr>
      <a:lstStyle>
        <a:defPPr marL="0" marR="0" indent="0" algn="ctr" defTabSz="825500" rtl="0" fontAlgn="auto" latinLnBrk="1"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F81BD"/>
          </a:solidFill>
          <a:prstDash val="solid"/>
          <a:bevel/>
        </a:ln>
        <a:effectLst>
          <a:outerShdw sx="100000" sy="100000" kx="0" ky="0" algn="b" rotWithShape="0" blurRad="38100" dist="20000" dir="5400000">
            <a:srgbClr val="000000">
              <a:alpha val="38000"/>
            </a:srgbClr>
          </a:outerShdw>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upright="0">
        <a:spAutoFit/>
      </a:bodyPr>
      <a:lstStyle>
        <a:defPPr marL="0" marR="0" indent="0" algn="ctr" defTabSz="825500" rtl="0" fontAlgn="auto" latinLnBrk="1"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